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6" r:id="rId2"/>
    <p:sldId id="746" r:id="rId3"/>
    <p:sldId id="910" r:id="rId4"/>
    <p:sldId id="919" r:id="rId5"/>
    <p:sldId id="385" r:id="rId6"/>
    <p:sldId id="955" r:id="rId7"/>
    <p:sldId id="956" r:id="rId8"/>
    <p:sldId id="423" r:id="rId9"/>
    <p:sldId id="957" r:id="rId10"/>
    <p:sldId id="614" r:id="rId11"/>
    <p:sldId id="922" r:id="rId12"/>
    <p:sldId id="378" r:id="rId13"/>
    <p:sldId id="379" r:id="rId14"/>
    <p:sldId id="380" r:id="rId15"/>
    <p:sldId id="951" r:id="rId16"/>
    <p:sldId id="948" r:id="rId17"/>
    <p:sldId id="958" r:id="rId18"/>
    <p:sldId id="959" r:id="rId19"/>
    <p:sldId id="946" r:id="rId20"/>
    <p:sldId id="952" r:id="rId21"/>
    <p:sldId id="950" r:id="rId22"/>
    <p:sldId id="949" r:id="rId23"/>
    <p:sldId id="384" r:id="rId24"/>
    <p:sldId id="387" r:id="rId25"/>
    <p:sldId id="388" r:id="rId26"/>
    <p:sldId id="389" r:id="rId27"/>
    <p:sldId id="391" r:id="rId28"/>
    <p:sldId id="392" r:id="rId29"/>
    <p:sldId id="921" r:id="rId30"/>
    <p:sldId id="931" r:id="rId31"/>
    <p:sldId id="405" r:id="rId32"/>
    <p:sldId id="920" r:id="rId33"/>
    <p:sldId id="398" r:id="rId34"/>
    <p:sldId id="399" r:id="rId35"/>
    <p:sldId id="394" r:id="rId36"/>
    <p:sldId id="963" r:id="rId37"/>
    <p:sldId id="396" r:id="rId38"/>
    <p:sldId id="953" r:id="rId39"/>
    <p:sldId id="935" r:id="rId40"/>
    <p:sldId id="934" r:id="rId41"/>
    <p:sldId id="942" r:id="rId42"/>
    <p:sldId id="381" r:id="rId43"/>
    <p:sldId id="626" r:id="rId44"/>
    <p:sldId id="926" r:id="rId45"/>
    <p:sldId id="402" r:id="rId46"/>
    <p:sldId id="925" r:id="rId47"/>
    <p:sldId id="403" r:id="rId48"/>
    <p:sldId id="406" r:id="rId49"/>
    <p:sldId id="932" r:id="rId50"/>
    <p:sldId id="943" r:id="rId51"/>
    <p:sldId id="960" r:id="rId52"/>
    <p:sldId id="961" r:id="rId53"/>
    <p:sldId id="962" r:id="rId54"/>
    <p:sldId id="916" r:id="rId55"/>
    <p:sldId id="410" r:id="rId56"/>
    <p:sldId id="915" r:id="rId57"/>
    <p:sldId id="928" r:id="rId58"/>
    <p:sldId id="917" r:id="rId59"/>
    <p:sldId id="968" r:id="rId60"/>
    <p:sldId id="969" r:id="rId61"/>
    <p:sldId id="966" r:id="rId62"/>
    <p:sldId id="413" r:id="rId63"/>
    <p:sldId id="971" r:id="rId64"/>
    <p:sldId id="973" r:id="rId65"/>
    <p:sldId id="972" r:id="rId66"/>
    <p:sldId id="414" r:id="rId67"/>
    <p:sldId id="417" r:id="rId68"/>
    <p:sldId id="418" r:id="rId69"/>
    <p:sldId id="419" r:id="rId70"/>
    <p:sldId id="415" r:id="rId71"/>
    <p:sldId id="918" r:id="rId72"/>
    <p:sldId id="974" r:id="rId73"/>
    <p:sldId id="421" r:id="rId74"/>
    <p:sldId id="930" r:id="rId75"/>
    <p:sldId id="929" r:id="rId76"/>
    <p:sldId id="970" r:id="rId77"/>
    <p:sldId id="945" r:id="rId78"/>
    <p:sldId id="901" r:id="rId79"/>
    <p:sldId id="903" r:id="rId80"/>
    <p:sldId id="904" r:id="rId81"/>
    <p:sldId id="905" r:id="rId82"/>
    <p:sldId id="909" r:id="rId83"/>
    <p:sldId id="906" r:id="rId84"/>
    <p:sldId id="907" r:id="rId85"/>
    <p:sldId id="908" r:id="rId86"/>
    <p:sldId id="933" r:id="rId87"/>
    <p:sldId id="911"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746"/>
            <p14:sldId id="910"/>
            <p14:sldId id="919"/>
            <p14:sldId id="385"/>
            <p14:sldId id="955"/>
            <p14:sldId id="956"/>
            <p14:sldId id="423"/>
            <p14:sldId id="957"/>
            <p14:sldId id="614"/>
            <p14:sldId id="922"/>
            <p14:sldId id="378"/>
            <p14:sldId id="379"/>
            <p14:sldId id="380"/>
            <p14:sldId id="951"/>
            <p14:sldId id="948"/>
            <p14:sldId id="958"/>
            <p14:sldId id="959"/>
            <p14:sldId id="946"/>
            <p14:sldId id="952"/>
            <p14:sldId id="950"/>
            <p14:sldId id="949"/>
            <p14:sldId id="384"/>
            <p14:sldId id="387"/>
            <p14:sldId id="388"/>
            <p14:sldId id="389"/>
            <p14:sldId id="391"/>
            <p14:sldId id="392"/>
            <p14:sldId id="921"/>
            <p14:sldId id="931"/>
            <p14:sldId id="405"/>
            <p14:sldId id="920"/>
            <p14:sldId id="398"/>
            <p14:sldId id="399"/>
            <p14:sldId id="394"/>
            <p14:sldId id="963"/>
            <p14:sldId id="396"/>
            <p14:sldId id="953"/>
            <p14:sldId id="935"/>
            <p14:sldId id="934"/>
            <p14:sldId id="942"/>
            <p14:sldId id="381"/>
            <p14:sldId id="626"/>
            <p14:sldId id="926"/>
            <p14:sldId id="402"/>
            <p14:sldId id="925"/>
            <p14:sldId id="403"/>
            <p14:sldId id="406"/>
            <p14:sldId id="932"/>
            <p14:sldId id="943"/>
            <p14:sldId id="960"/>
            <p14:sldId id="961"/>
            <p14:sldId id="962"/>
            <p14:sldId id="916"/>
            <p14:sldId id="410"/>
            <p14:sldId id="915"/>
            <p14:sldId id="928"/>
            <p14:sldId id="917"/>
            <p14:sldId id="968"/>
            <p14:sldId id="969"/>
            <p14:sldId id="966"/>
            <p14:sldId id="413"/>
            <p14:sldId id="971"/>
            <p14:sldId id="973"/>
            <p14:sldId id="972"/>
            <p14:sldId id="414"/>
            <p14:sldId id="417"/>
            <p14:sldId id="418"/>
            <p14:sldId id="419"/>
            <p14:sldId id="415"/>
            <p14:sldId id="918"/>
            <p14:sldId id="974"/>
            <p14:sldId id="421"/>
            <p14:sldId id="930"/>
            <p14:sldId id="929"/>
            <p14:sldId id="970"/>
            <p14:sldId id="945"/>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89" autoAdjust="0"/>
    <p:restoredTop sz="90216" autoAdjust="0"/>
  </p:normalViewPr>
  <p:slideViewPr>
    <p:cSldViewPr>
      <p:cViewPr varScale="1">
        <p:scale>
          <a:sx n="117" d="100"/>
          <a:sy n="117" d="100"/>
        </p:scale>
        <p:origin x="103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921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10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03694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  </a:t>
                </a:r>
                <a:r>
                  <a:rPr lang="en-US" sz="1200" spc="-5" dirty="0">
                    <a:latin typeface="Arial"/>
                    <a:cs typeface="Arial"/>
                  </a:rPr>
                  <a:t>w. 2x2</a:t>
                </a:r>
                <a:r>
                  <a:rPr lang="en-US" sz="1200" spc="-30" dirty="0">
                    <a:latin typeface="Arial"/>
                    <a:cs typeface="Arial"/>
                  </a:rPr>
                  <a:t> </a:t>
                </a:r>
                <a:r>
                  <a:rPr lang="en-US" sz="1200" spc="-5" dirty="0">
                    <a:latin typeface="Arial"/>
                    <a:cs typeface="Arial"/>
                  </a:rPr>
                  <a:t>filter and stride</a:t>
                </a:r>
                <a:r>
                  <a:rPr lang="en-US" sz="1200" spc="-60" dirty="0">
                    <a:latin typeface="Arial"/>
                    <a:cs typeface="Arial"/>
                  </a:rPr>
                  <a:t> </a:t>
                </a:r>
                <a:r>
                  <a:rPr lang="en-US" sz="1200" spc="-5" dirty="0">
                    <a:latin typeface="Arial"/>
                    <a:cs typeface="Arial"/>
                  </a:rPr>
                  <a:t>2</a:t>
                </a:r>
                <a:endParaRPr lang="en-US" spc="-5" dirty="0">
                  <a:latin typeface="Arial"/>
                  <a:cs typeface="Arial"/>
                </a:endParaRP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42108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88781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318895">
              <a:lnSpc>
                <a:spcPts val="1650"/>
              </a:lnSpc>
            </a:pPr>
            <a:r>
              <a:rPr lang="en-US" sz="1200" spc="-5" dirty="0">
                <a:latin typeface="Arial"/>
                <a:cs typeface="Arial"/>
              </a:rPr>
              <a:t>[227x227x3]</a:t>
            </a:r>
            <a:r>
              <a:rPr lang="en-US" sz="1200" spc="-35" dirty="0">
                <a:latin typeface="Arial"/>
                <a:cs typeface="Arial"/>
              </a:rPr>
              <a:t> </a:t>
            </a:r>
            <a:r>
              <a:rPr lang="en-US" sz="1200" spc="-5" dirty="0">
                <a:latin typeface="Arial"/>
                <a:cs typeface="Arial"/>
              </a:rPr>
              <a:t>INPUT</a:t>
            </a:r>
            <a:endParaRPr lang="en-US" sz="1200" dirty="0">
              <a:latin typeface="Arial"/>
              <a:cs typeface="Arial"/>
            </a:endParaRPr>
          </a:p>
          <a:p>
            <a:pPr marL="12700" marR="5080">
              <a:lnSpc>
                <a:spcPts val="1650"/>
              </a:lnSpc>
            </a:pPr>
            <a:r>
              <a:rPr lang="en-US" sz="1200" spc="-5" dirty="0">
                <a:latin typeface="Arial"/>
                <a:cs typeface="Arial"/>
              </a:rPr>
              <a:t>[55x55x96] </a:t>
            </a:r>
            <a:r>
              <a:rPr lang="en-US" sz="1200" spc="-5" dirty="0">
                <a:solidFill>
                  <a:srgbClr val="FF0000"/>
                </a:solidFill>
                <a:latin typeface="Arial"/>
                <a:cs typeface="Arial"/>
              </a:rPr>
              <a:t>CONV1</a:t>
            </a:r>
            <a:r>
              <a:rPr lang="en-US" sz="1200" spc="-5" dirty="0">
                <a:latin typeface="Arial"/>
                <a:cs typeface="Arial"/>
              </a:rPr>
              <a:t>: 96 11x11 filters w. stride 4, pad 0  [27x27x96] </a:t>
            </a:r>
            <a:r>
              <a:rPr lang="en-US" sz="1200" spc="-5" dirty="0">
                <a:solidFill>
                  <a:srgbClr val="0000FF"/>
                </a:solidFill>
                <a:latin typeface="Arial"/>
                <a:cs typeface="Arial"/>
              </a:rPr>
              <a:t>MAX POOL1</a:t>
            </a:r>
            <a:r>
              <a:rPr lang="en-US" sz="1200" spc="-5" dirty="0">
                <a:latin typeface="Arial"/>
                <a:cs typeface="Arial"/>
              </a:rPr>
              <a:t>: 3x3 filters w. stride 2  [27x27x96] </a:t>
            </a:r>
            <a:r>
              <a:rPr lang="en-US" sz="1200" spc="-5" dirty="0">
                <a:solidFill>
                  <a:srgbClr val="38751C"/>
                </a:solidFill>
                <a:latin typeface="Arial"/>
                <a:cs typeface="Arial"/>
              </a:rPr>
              <a:t>NORM1: </a:t>
            </a:r>
            <a:r>
              <a:rPr lang="en-US" sz="1200" spc="-5" dirty="0">
                <a:latin typeface="Arial"/>
                <a:cs typeface="Arial"/>
              </a:rPr>
              <a:t>Normalization</a:t>
            </a:r>
            <a:r>
              <a:rPr lang="en-US" sz="1200" spc="50" dirty="0">
                <a:latin typeface="Arial"/>
                <a:cs typeface="Arial"/>
              </a:rPr>
              <a:t> </a:t>
            </a:r>
            <a:r>
              <a:rPr lang="en-US" sz="1200" spc="-5" dirty="0">
                <a:latin typeface="Arial"/>
                <a:cs typeface="Arial"/>
              </a:rPr>
              <a:t>layer</a:t>
            </a:r>
            <a:endParaRPr lang="en-US" sz="1200" dirty="0">
              <a:latin typeface="Arial"/>
              <a:cs typeface="Arial"/>
            </a:endParaRPr>
          </a:p>
          <a:p>
            <a:pPr marL="12700" marR="5080">
              <a:lnSpc>
                <a:spcPts val="1650"/>
              </a:lnSpc>
            </a:pPr>
            <a:r>
              <a:rPr lang="en-US" sz="1200" spc="-5" dirty="0">
                <a:latin typeface="Arial"/>
                <a:cs typeface="Arial"/>
              </a:rPr>
              <a:t>[27x27x256] </a:t>
            </a:r>
            <a:r>
              <a:rPr lang="en-US" sz="1200" spc="-5" dirty="0">
                <a:solidFill>
                  <a:srgbClr val="FF0000"/>
                </a:solidFill>
                <a:latin typeface="Arial"/>
                <a:cs typeface="Arial"/>
              </a:rPr>
              <a:t>CONV2</a:t>
            </a:r>
            <a:r>
              <a:rPr lang="en-US" sz="1200" spc="-5" dirty="0">
                <a:latin typeface="Arial"/>
                <a:cs typeface="Arial"/>
              </a:rPr>
              <a:t>: 256 5x5 filters w. stride 1, pad 2  [13x13x256] </a:t>
            </a:r>
            <a:r>
              <a:rPr lang="en-US" sz="1200" spc="-5" dirty="0">
                <a:solidFill>
                  <a:srgbClr val="0000FF"/>
                </a:solidFill>
                <a:latin typeface="Arial"/>
                <a:cs typeface="Arial"/>
              </a:rPr>
              <a:t>MAX POOL2: </a:t>
            </a:r>
            <a:r>
              <a:rPr lang="en-US" sz="1200" spc="-5" dirty="0">
                <a:latin typeface="Arial"/>
                <a:cs typeface="Arial"/>
              </a:rPr>
              <a:t>3x3 filters at stride 2  [13x13x256] </a:t>
            </a:r>
            <a:r>
              <a:rPr lang="en-US" sz="1200" spc="-5" dirty="0">
                <a:solidFill>
                  <a:srgbClr val="38751C"/>
                </a:solidFill>
                <a:latin typeface="Arial"/>
                <a:cs typeface="Arial"/>
              </a:rPr>
              <a:t>NORM2: </a:t>
            </a:r>
            <a:r>
              <a:rPr lang="en-US" sz="1200" spc="-5" dirty="0">
                <a:latin typeface="Arial"/>
                <a:cs typeface="Arial"/>
              </a:rPr>
              <a:t>Normalization layer  [13x13x384] </a:t>
            </a:r>
            <a:r>
              <a:rPr lang="en-US" sz="1200" spc="-5" dirty="0">
                <a:solidFill>
                  <a:srgbClr val="FF0000"/>
                </a:solidFill>
                <a:latin typeface="Arial"/>
                <a:cs typeface="Arial"/>
              </a:rPr>
              <a:t>CONV3</a:t>
            </a:r>
            <a:r>
              <a:rPr lang="en-US" sz="1200" spc="-5" dirty="0">
                <a:latin typeface="Arial"/>
                <a:cs typeface="Arial"/>
              </a:rPr>
              <a:t>: 384 3x3 filters w. stride 1, pad 1  [13x13x384] </a:t>
            </a:r>
            <a:r>
              <a:rPr lang="en-US" sz="1200" spc="-5" dirty="0">
                <a:solidFill>
                  <a:srgbClr val="FF0000"/>
                </a:solidFill>
                <a:latin typeface="Arial"/>
                <a:cs typeface="Arial"/>
              </a:rPr>
              <a:t>CONV4</a:t>
            </a:r>
            <a:r>
              <a:rPr lang="en-US" sz="1200" spc="-5" dirty="0">
                <a:latin typeface="Arial"/>
                <a:cs typeface="Arial"/>
              </a:rPr>
              <a:t>: 384 3x3 filters w. stride 1, pad 1  [13x13x256] </a:t>
            </a:r>
            <a:r>
              <a:rPr lang="en-US" sz="1200" spc="-5" dirty="0">
                <a:solidFill>
                  <a:srgbClr val="FF0000"/>
                </a:solidFill>
                <a:latin typeface="Arial"/>
                <a:cs typeface="Arial"/>
              </a:rPr>
              <a:t>CONV5</a:t>
            </a:r>
            <a:r>
              <a:rPr lang="en-US" sz="1200" spc="-5" dirty="0">
                <a:latin typeface="Arial"/>
                <a:cs typeface="Arial"/>
              </a:rPr>
              <a:t>: 256 3x3 filters w. stride 1, pad 1  [6x6x256] </a:t>
            </a:r>
            <a:r>
              <a:rPr lang="en-US" sz="1200" spc="-5" dirty="0">
                <a:solidFill>
                  <a:srgbClr val="0000FF"/>
                </a:solidFill>
                <a:latin typeface="Arial"/>
                <a:cs typeface="Arial"/>
              </a:rPr>
              <a:t>MAX POOL3</a:t>
            </a:r>
            <a:r>
              <a:rPr lang="en-US" sz="1200" spc="-5" dirty="0">
                <a:latin typeface="Arial"/>
                <a:cs typeface="Arial"/>
              </a:rPr>
              <a:t>: 3x3 filters w. stride</a:t>
            </a:r>
            <a:r>
              <a:rPr lang="en-US" sz="1200" spc="60" dirty="0">
                <a:latin typeface="Arial"/>
                <a:cs typeface="Arial"/>
              </a:rPr>
              <a:t> </a:t>
            </a:r>
            <a:r>
              <a:rPr lang="en-US" sz="1200" spc="-5" dirty="0">
                <a:latin typeface="Arial"/>
                <a:cs typeface="Arial"/>
              </a:rPr>
              <a:t>2</a:t>
            </a:r>
            <a:endParaRPr lang="en-US" sz="1200" dirty="0">
              <a:latin typeface="Arial"/>
              <a:cs typeface="Arial"/>
            </a:endParaRPr>
          </a:p>
          <a:p>
            <a:pPr marL="12700">
              <a:lnSpc>
                <a:spcPts val="1585"/>
              </a:lnSpc>
            </a:pPr>
            <a:r>
              <a:rPr lang="en-US" sz="1200" spc="-5" dirty="0">
                <a:latin typeface="Arial"/>
                <a:cs typeface="Arial"/>
              </a:rPr>
              <a:t>[4096] </a:t>
            </a:r>
            <a:r>
              <a:rPr lang="en-US" sz="1200" spc="-5" dirty="0">
                <a:solidFill>
                  <a:srgbClr val="E69138"/>
                </a:solidFill>
                <a:latin typeface="Arial"/>
                <a:cs typeface="Arial"/>
              </a:rPr>
              <a:t>FC6: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50"/>
              </a:lnSpc>
            </a:pPr>
            <a:r>
              <a:rPr lang="en-US" sz="1200" spc="-5" dirty="0">
                <a:latin typeface="Arial"/>
                <a:cs typeface="Arial"/>
              </a:rPr>
              <a:t>[4096] </a:t>
            </a:r>
            <a:r>
              <a:rPr lang="en-US" sz="1200" spc="-5" dirty="0">
                <a:solidFill>
                  <a:srgbClr val="E69138"/>
                </a:solidFill>
                <a:latin typeface="Arial"/>
                <a:cs typeface="Arial"/>
              </a:rPr>
              <a:t>FC7: </a:t>
            </a:r>
            <a:r>
              <a:rPr lang="en-US" sz="1200" spc="-5" dirty="0">
                <a:latin typeface="Arial"/>
                <a:cs typeface="Arial"/>
              </a:rPr>
              <a:t>4096</a:t>
            </a:r>
            <a:r>
              <a:rPr lang="en-US" sz="1200" dirty="0">
                <a:latin typeface="Arial"/>
                <a:cs typeface="Arial"/>
              </a:rPr>
              <a:t> </a:t>
            </a:r>
            <a:r>
              <a:rPr lang="en-US" sz="1200" spc="-5" dirty="0">
                <a:latin typeface="Arial"/>
                <a:cs typeface="Arial"/>
              </a:rPr>
              <a:t>neurons</a:t>
            </a:r>
            <a:endParaRPr lang="en-US" sz="1200" dirty="0">
              <a:latin typeface="Arial"/>
              <a:cs typeface="Arial"/>
            </a:endParaRPr>
          </a:p>
          <a:p>
            <a:pPr marL="12700">
              <a:lnSpc>
                <a:spcPts val="1664"/>
              </a:lnSpc>
            </a:pPr>
            <a:r>
              <a:rPr lang="en-US" sz="1200" spc="-5" dirty="0">
                <a:latin typeface="Arial"/>
                <a:cs typeface="Arial"/>
              </a:rPr>
              <a:t>[1000] </a:t>
            </a:r>
            <a:r>
              <a:rPr lang="en-US" sz="1200" spc="-5" dirty="0">
                <a:solidFill>
                  <a:srgbClr val="E69138"/>
                </a:solidFill>
                <a:latin typeface="Arial"/>
                <a:cs typeface="Arial"/>
              </a:rPr>
              <a:t>FC8: </a:t>
            </a:r>
            <a:r>
              <a:rPr lang="en-US" sz="1200" spc="-5" dirty="0">
                <a:latin typeface="Arial"/>
                <a:cs typeface="Arial"/>
              </a:rPr>
              <a:t>1000 neurons </a:t>
            </a:r>
            <a:r>
              <a:rPr lang="en-US" sz="1200" dirty="0">
                <a:latin typeface="Arial"/>
                <a:cs typeface="Arial"/>
              </a:rPr>
              <a:t>(class scores)</a:t>
            </a:r>
          </a:p>
          <a:p>
            <a:pPr marL="12700">
              <a:lnSpc>
                <a:spcPts val="1664"/>
              </a:lnSpc>
            </a:pPr>
            <a:r>
              <a:rPr lang="en-US" sz="1200" dirty="0"/>
              <a:t>ImageNet top 5 error: 15.4%</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149729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No. params: </a:t>
                </a:r>
                <a14:m>
                  <m:oMath xmlns:m="http://schemas.openxmlformats.org/officeDocument/2006/math">
                    <m:r>
                      <a:rPr lang="en-US" sz="1200" b="0" i="1" smtClean="0">
                        <a:latin typeface="Cambria Math" panose="02040503050406030204" pitchFamily="18" charset="0"/>
                      </a:rPr>
                      <m:t>5∗5∗192</m:t>
                    </m:r>
                    <m:r>
                      <a:rPr lang="en-US" sz="1200">
                        <a:latin typeface="Cambria Math" panose="02040503050406030204" pitchFamily="18" charset="0"/>
                      </a:rPr>
                      <m:t>∗32</m:t>
                    </m:r>
                    <m:r>
                      <a:rPr lang="en-US" sz="1200" b="0" i="1" smtClean="0">
                        <a:latin typeface="Cambria Math" panose="02040503050406030204" pitchFamily="18" charset="0"/>
                      </a:rPr>
                      <m:t>=153600</m:t>
                    </m:r>
                  </m:oMath>
                </a14:m>
                <a:r>
                  <a:rPr lang="en-US" sz="1200" dirty="0"/>
                  <a:t>; No. multiplications: </a:t>
                </a:r>
                <a14:m>
                  <m:oMath xmlns:m="http://schemas.openxmlformats.org/officeDocument/2006/math">
                    <m:r>
                      <a:rPr lang="en-US" sz="1200" b="0" i="1" smtClean="0">
                        <a:latin typeface="Cambria Math" panose="02040503050406030204" pitchFamily="18" charset="0"/>
                      </a:rPr>
                      <m:t>5∗5∗192</m:t>
                    </m:r>
                    <m:r>
                      <a:rPr lang="en-US" sz="1200" b="0" i="0" smtClean="0">
                        <a:latin typeface="Cambria Math" panose="02040503050406030204" pitchFamily="18" charset="0"/>
                      </a:rPr>
                      <m:t>∗</m:t>
                    </m:r>
                    <m:r>
                      <a:rPr lang="en-US" sz="1200">
                        <a:latin typeface="Cambria Math" panose="02040503050406030204" pitchFamily="18" charset="0"/>
                      </a:rPr>
                      <m:t>32∗28∗28</m:t>
                    </m:r>
                    <m:r>
                      <a:rPr lang="en-US" sz="1200" b="0" i="1" smtClean="0">
                        <a:latin typeface="Cambria Math" panose="02040503050406030204" pitchFamily="18" charset="0"/>
                      </a:rPr>
                      <m:t>=120</m:t>
                    </m:r>
                  </m:oMath>
                </a14:m>
                <a:r>
                  <a:rPr lang="en-US" sz="1200" dirty="0"/>
                  <a:t>M</a:t>
                </a:r>
                <a:endParaRPr lang="en-SE" dirty="0"/>
              </a:p>
            </p:txBody>
          </p:sp>
        </mc:Choice>
        <mc:Fallback xmlns="">
          <p:sp>
            <p:nvSpPr>
              <p:cNvPr id="3" name="Notes Placeholder 2"/>
              <p:cNvSpPr>
                <a:spLocks noGrp="1"/>
              </p:cNvSpPr>
              <p:nvPr>
                <p:ph type="body" idx="1"/>
              </p:nvPr>
            </p:nvSpPr>
            <p:spPr/>
            <p:txBody>
              <a:bodyPr/>
              <a:lstStyle/>
              <a:p>
                <a:r>
                  <a:rPr lang="en-US" sz="1200" dirty="0"/>
                  <a:t>No. params: </a:t>
                </a:r>
                <a:r>
                  <a:rPr lang="en-US" sz="1200" b="0" i="0">
                    <a:latin typeface="Cambria Math" panose="02040503050406030204" pitchFamily="18" charset="0"/>
                  </a:rPr>
                  <a:t>5∗5∗192</a:t>
                </a:r>
                <a:r>
                  <a:rPr lang="en-US" sz="1200" i="0">
                    <a:latin typeface="Cambria Math" panose="02040503050406030204" pitchFamily="18" charset="0"/>
                  </a:rPr>
                  <a:t>∗32</a:t>
                </a:r>
                <a:r>
                  <a:rPr lang="en-US" sz="1200" b="0" i="0">
                    <a:latin typeface="Cambria Math" panose="02040503050406030204" pitchFamily="18" charset="0"/>
                  </a:rPr>
                  <a:t>=153600</a:t>
                </a:r>
                <a:r>
                  <a:rPr lang="en-US" sz="1200" dirty="0"/>
                  <a:t>; No. multiplications: </a:t>
                </a:r>
                <a:r>
                  <a:rPr lang="en-US" sz="1200" b="0" i="0">
                    <a:latin typeface="Cambria Math" panose="02040503050406030204" pitchFamily="18" charset="0"/>
                  </a:rPr>
                  <a:t>5∗5∗192∗</a:t>
                </a:r>
                <a:r>
                  <a:rPr lang="en-US" sz="1200" i="0">
                    <a:latin typeface="Cambria Math" panose="02040503050406030204" pitchFamily="18" charset="0"/>
                  </a:rPr>
                  <a:t>32∗28∗28</a:t>
                </a:r>
                <a:r>
                  <a:rPr lang="en-US" sz="1200" b="0" i="0">
                    <a:latin typeface="Cambria Math" panose="02040503050406030204" pitchFamily="18" charset="0"/>
                  </a:rPr>
                  <a:t>=120</a:t>
                </a:r>
                <a:r>
                  <a:rPr lang="en-US" sz="1200" dirty="0"/>
                  <a:t>M</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35084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200" i="1" smtClean="0">
                          <a:solidFill>
                            <a:prstClr val="black"/>
                          </a:solidFill>
                          <a:latin typeface="Cambria Math" panose="02040503050406030204" pitchFamily="18" charset="0"/>
                        </a:rPr>
                        <m:t>3</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3×2=182</m:t>
                      </m:r>
                      <m:r>
                        <a:rPr lang="en-US" altLang="zh-TW" sz="1200" i="1">
                          <a:solidFill>
                            <a:prstClr val="black"/>
                          </a:solidFill>
                          <a:latin typeface="Cambria Math" panose="02040503050406030204" pitchFamily="18" charset="0"/>
                          <a:ea typeface="Cambria Math" panose="02040503050406030204" pitchFamily="18" charset="0"/>
                        </a:rPr>
                        <m:t>×</m:t>
                      </m:r>
                      <m:r>
                        <a:rPr lang="en-US" altLang="zh-TW" sz="1200" i="1" smtClean="0">
                          <a:solidFill>
                            <a:prstClr val="black"/>
                          </a:solidFill>
                          <a:latin typeface="Cambria Math" panose="02040503050406030204" pitchFamily="18" charset="0"/>
                          <a:ea typeface="Cambria Math" panose="02040503050406030204" pitchFamily="18" charset="0"/>
                        </a:rPr>
                        <m:t>4=8</m:t>
                      </m:r>
                    </m:oMath>
                  </m:oMathPara>
                </a14:m>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i="0">
                    <a:solidFill>
                      <a:prstClr val="black"/>
                    </a:solidFill>
                    <a:latin typeface="Cambria Math" panose="02040503050406030204" pitchFamily="18" charset="0"/>
                  </a:rPr>
                  <a:t>3</a:t>
                </a:r>
                <a:r>
                  <a:rPr lang="en-US" altLang="zh-TW" sz="1200" i="0">
                    <a:solidFill>
                      <a:prstClr val="black"/>
                    </a:solidFill>
                    <a:latin typeface="Cambria Math" panose="02040503050406030204" pitchFamily="18" charset="0"/>
                    <a:ea typeface="Cambria Math" panose="02040503050406030204" pitchFamily="18" charset="0"/>
                  </a:rPr>
                  <a:t>×3×2=182×4=8</a:t>
                </a:r>
                <a:endParaRPr lang="zh-TW" altLang="en-US" sz="1200" dirty="0">
                  <a:solidFill>
                    <a:prstClr val="black"/>
                  </a:solidFill>
                  <a:latin typeface="Calibri" panose="020F0502020204030204"/>
                  <a:ea typeface="+mn-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156543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1263424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a:p>
            <a:endParaRPr lang="en-US" dirty="0"/>
          </a:p>
          <a:p>
            <a:r>
              <a:rPr lang="en-US" dirty="0"/>
              <a:t> </a:t>
            </a:r>
          </a:p>
          <a:p>
            <a:r>
              <a:rPr lang="en-US" dirty="0"/>
              <a:t>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Misc</a:t>
            </a:r>
            <a:r>
              <a:rPr lang="en-US" dirty="0"/>
              <a:t> memory, such as the image data batches, perhaps their augmented versions, etc.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343425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227221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78</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80</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a:t>
                </a:r>
                <a:r>
                  <a:rPr lang="en-US" dirty="0" err="1"/>
                  <a:t>encoding:e.g</a:t>
                </a:r>
                <a:r>
                  <a:rPr lang="en-US" dirty="0"/>
                  <a:t>. a 128x128 pixel color image is a 128x128x3 tensor, encoded as a vector of 128*128*3=49152 8-bit integers; 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 number of color space encodings, incl. RGB, HSV, CMYK, etc.</a:t>
                </a:r>
              </a:p>
              <a:p>
                <a:endParaRPr lang="en-US" dirty="0"/>
              </a:p>
              <a:p>
                <a:pPr lvl="1"/>
                <a:r>
                  <a:rPr lang="en-US" dirty="0"/>
                  <a:t>A color image is a 3D tensor encoded as a vector of integers between [0, 255] (assuming 8-bit pixel depth) denoting pixel intensities for 3 RGB channels, e.g. a 128x128 pixel color image is a 128x128x3 tensor, encoded as a vector of size 128*128*3=49152</a:t>
                </a:r>
              </a:p>
              <a:p>
                <a:pPr lvl="1"/>
                <a:r>
                  <a:rPr lang="en-US" dirty="0"/>
                  <a:t>A greyscale image is a 128x128x1 tensor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82</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84</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70389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and output volume has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2</m:t>
                        </m:r>
                      </m:sub>
                    </m:sSub>
                    <m:r>
                      <a:rPr lang="en-US" sz="1200" b="0" i="1" spc="-5" smtClean="0">
                        <a:latin typeface="Cambria Math" panose="02040503050406030204" pitchFamily="18" charset="0"/>
                        <a:cs typeface="Arial"/>
                      </a:rPr>
                      <m:t>=</m:t>
                    </m:r>
                    <m:r>
                      <a:rPr lang="en-US" sz="1200" b="0" i="1" spc="-5" smtClean="0">
                        <a:latin typeface="Cambria Math" panose="02040503050406030204" pitchFamily="18" charset="0"/>
                        <a:cs typeface="Arial"/>
                      </a:rPr>
                      <m:t>𝐾</m:t>
                    </m:r>
                  </m:oMath>
                </a14:m>
                <a:r>
                  <a:rPr lang="en-US" sz="1200" spc="-5" dirty="0">
                    <a:latin typeface="Arial"/>
                    <a:cs typeface="Arial"/>
                  </a:rPr>
                  <a:t>, the No. filters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5" dirty="0">
                    <a:solidFill>
                      <a:schemeClr val="tx1"/>
                    </a:solidFill>
                    <a:latin typeface="Arial"/>
                    <a:cs typeface="Arial"/>
                  </a:rPr>
                  <a:t>In contrast to a CONV filter, which </a:t>
                </a: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and output volume has depth </a:t>
                </a:r>
                <a:r>
                  <a:rPr lang="en-US" sz="1200" b="0" i="0" spc="-5">
                    <a:latin typeface="Cambria Math" panose="02040503050406030204" pitchFamily="18" charset="0"/>
                    <a:cs typeface="Arial"/>
                  </a:rPr>
                  <a:t>𝐷_2=𝐾</a:t>
                </a:r>
                <a:r>
                  <a:rPr lang="en-US" sz="1200" spc="-5" dirty="0">
                    <a:latin typeface="Arial"/>
                    <a:cs typeface="Arial"/>
                  </a:rPr>
                  <a:t>, the No. filters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30472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m:t>
                    </m:r>
                    <m:r>
                      <a:rPr lang="en-US" sz="1200" i="1" kern="0" dirty="0" smtClean="0">
                        <a:latin typeface="Cambria Math" panose="02040503050406030204" pitchFamily="18" charset="0"/>
                      </a:rPr>
                      <m:t>×</m:t>
                    </m:r>
                    <m:r>
                      <a:rPr lang="en-US" sz="1200" i="1" kern="0" dirty="0" smtClean="0">
                        <a:latin typeface="Cambria Math" panose="02040503050406030204" pitchFamily="18" charset="0"/>
                      </a:rPr>
                      <m:t>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m:t>
                        </m:r>
                        <m:r>
                          <a:rPr lang="en-US" altLang="zh-CN" sz="1200" i="1" kern="0">
                            <a:latin typeface="Cambria Math" panose="02040503050406030204" pitchFamily="18" charset="0"/>
                          </a:rPr>
                          <m:t>2</m:t>
                        </m:r>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2</m:t>
                        </m:r>
                        <m:r>
                          <a:rPr lang="en-US" altLang="zh-CN" sz="1200" i="1" kern="0" smtClean="0">
                            <a:latin typeface="Cambria Math" panose="02040503050406030204" pitchFamily="18" charset="0"/>
                          </a:rPr>
                          <m:t>∗</m:t>
                        </m:r>
                        <m:r>
                          <a:rPr lang="en-US" altLang="zh-CN" sz="1200" i="1" kern="0" smtClean="0">
                            <a:latin typeface="Cambria Math" panose="02040503050406030204" pitchFamily="18" charset="0"/>
                          </a:rPr>
                          <m:t>1</m:t>
                        </m:r>
                        <m:r>
                          <a:rPr lang="en-US" altLang="zh-CN" sz="1200" i="1" kern="0">
                            <a:latin typeface="Cambria Math" panose="02040503050406030204" pitchFamily="18" charset="0"/>
                          </a:rPr>
                          <m:t>−</m:t>
                        </m:r>
                        <m:r>
                          <a:rPr lang="en-US" altLang="zh-CN" sz="1200" i="1" kern="0">
                            <a:latin typeface="Cambria Math" panose="02040503050406030204" pitchFamily="18" charset="0"/>
                          </a:rPr>
                          <m:t>3</m:t>
                        </m:r>
                      </m:e>
                    </m:d>
                    <m:r>
                      <a:rPr lang="en-US" altLang="zh-CN" sz="1200" i="1" kern="0">
                        <a:latin typeface="Cambria Math" panose="02040503050406030204" pitchFamily="18" charset="0"/>
                      </a:rPr>
                      <m:t>+</m:t>
                    </m:r>
                    <m:r>
                      <a:rPr lang="en-US" altLang="zh-CN" sz="1200" i="1" kern="0">
                        <a:latin typeface="Cambria Math" panose="02040503050406030204" pitchFamily="18" charset="0"/>
                      </a:rPr>
                      <m:t>1</m:t>
                    </m:r>
                    <m:r>
                      <a:rPr lang="en-US" altLang="zh-CN" sz="1200" i="1" kern="0">
                        <a:latin typeface="Cambria Math" panose="02040503050406030204" pitchFamily="18" charset="0"/>
                      </a:rPr>
                      <m:t>=</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31.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png"/><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90.png"/><Relationship Id="rId4" Type="http://schemas.openxmlformats.org/officeDocument/2006/relationships/image" Target="../media/image50.gif"/></Relationships>
</file>

<file path=ppt/slides/_rels/slide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8.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tiff"/><Relationship Id="rId1" Type="http://schemas.openxmlformats.org/officeDocument/2006/relationships/slideLayout" Target="../slideLayouts/slideLayout2.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114.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115.png"/><Relationship Id="rId9"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28.jpg"/></Relationships>
</file>

<file path=ppt/slides/_rels/slide8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33.jpg"/></Relationships>
</file>

<file path=ppt/slides/_rels/slide8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L4.1 </a:t>
            </a:r>
            <a:r>
              <a:rPr lang="en-US" dirty="0"/>
              <a:t>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758162" y="6302793"/>
            <a:ext cx="5779604" cy="577081"/>
          </a:xfrm>
          <a:prstGeom prst="rect">
            <a:avLst/>
          </a:prstGeom>
          <a:noFill/>
        </p:spPr>
        <p:txBody>
          <a:bodyPr wrap="square">
            <a:spAutoFit/>
          </a:bodyPr>
          <a:lstStyle/>
          <a:p>
            <a:r>
              <a:rPr lang="en-US" sz="1050" dirty="0"/>
              <a:t>Acknowledgement: some contents taken from UC Berkeley CS231n https://cs231n.github.io</a:t>
            </a:r>
          </a:p>
          <a:p>
            <a:r>
              <a:rPr lang="en-US" sz="1050" dirty="0"/>
              <a:t>Coursera MOOC on CNN: https://www.coursera.org/learn/convolutional-neural-networks</a:t>
            </a:r>
          </a:p>
          <a:p>
            <a:r>
              <a:rPr lang="en-US" sz="1050" dirty="0"/>
              <a:t>Hung-</a:t>
            </a:r>
            <a:r>
              <a:rPr lang="en-US" sz="1050" dirty="0" err="1"/>
              <a:t>yi</a:t>
            </a:r>
            <a:r>
              <a:rPr lang="en-US" sz="1050" dirty="0"/>
              <a:t> Lee: https://speech.ee.ntu.edu.tw/~hylee/ml/2021-spring.html  </a:t>
            </a:r>
            <a:endParaRPr lang="en-SE" sz="1050" dirty="0"/>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Parameter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a:xfrm>
                <a:off x="457200" y="1295400"/>
                <a:ext cx="8229600" cy="3645768"/>
              </a:xfrm>
            </p:spPr>
            <p:txBody>
              <a:bodyPr>
                <a:normAutofit fontScale="62500" lnSpcReduction="20000"/>
              </a:bodyPr>
              <a:lstStyle/>
              <a:p>
                <a:r>
                  <a:rPr lang="en-US" sz="3600" dirty="0"/>
                  <a:t>Each neuron in a CONV layer has local, sparse connectivity to a small patch of the input volume w. size of the filter, called its Receptive Field</a:t>
                </a:r>
              </a:p>
              <a:p>
                <a:pPr lvl="1"/>
                <a:r>
                  <a:rPr lang="en-US" sz="3200" dirty="0"/>
                  <a:t>Each neuron covers a limited, narrow “field-of-view”</a:t>
                </a:r>
              </a:p>
              <a:p>
                <a:pPr lvl="1"/>
                <a:r>
                  <a:rPr lang="en-US" sz="3200" dirty="0"/>
                  <a:t>In contrast, each neuron in a FC layer has RF that covers the entire input volume</a:t>
                </a:r>
              </a:p>
              <a:p>
                <a:r>
                  <a:rPr lang="en-US" sz="3600" dirty="0"/>
                  <a:t>Parameter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p>
              <a:p>
                <a:pPr lvl="1"/>
                <a:r>
                  <a:rPr lang="en-US" altLang="zh-CN" sz="3200" dirty="0"/>
                  <a:t>It gives translation invariance, e.g., an edge can be detected regardless of its location in the image</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2"/>
                <a:stretch>
                  <a:fillRect l="-889" t="-33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5" name="Rectangle 4">
            <a:extLst>
              <a:ext uri="{FF2B5EF4-FFF2-40B4-BE49-F238E27FC236}">
                <a16:creationId xmlns:a16="http://schemas.microsoft.com/office/drawing/2014/main" id="{23EDCE1B-9611-4E1C-8F8A-30B1AA183CF8}"/>
              </a:ext>
            </a:extLst>
          </p:cNvPr>
          <p:cNvSpPr/>
          <p:nvPr/>
        </p:nvSpPr>
        <p:spPr bwMode="auto">
          <a:xfrm>
            <a:off x="1331639" y="5072472"/>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0B8BCC49-DB32-4AFF-9435-704EB8E652E8}"/>
              </a:ext>
            </a:extLst>
          </p:cNvPr>
          <p:cNvSpPr/>
          <p:nvPr/>
        </p:nvSpPr>
        <p:spPr bwMode="auto">
          <a:xfrm>
            <a:off x="3851920"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550FF5C-179E-4825-88A9-A5460D52DD05}"/>
              </a:ext>
            </a:extLst>
          </p:cNvPr>
          <p:cNvSpPr/>
          <p:nvPr/>
        </p:nvSpPr>
        <p:spPr bwMode="auto">
          <a:xfrm>
            <a:off x="6444208" y="5069888"/>
            <a:ext cx="1596887" cy="1596887"/>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A14FFEAF-AFDF-4A96-9945-A263E53E3E42}"/>
              </a:ext>
            </a:extLst>
          </p:cNvPr>
          <p:cNvGrpSpPr/>
          <p:nvPr/>
        </p:nvGrpSpPr>
        <p:grpSpPr>
          <a:xfrm>
            <a:off x="1403648" y="5157192"/>
            <a:ext cx="341309" cy="991933"/>
            <a:chOff x="1897039" y="5745706"/>
            <a:chExt cx="1337480" cy="982640"/>
          </a:xfrm>
        </p:grpSpPr>
        <p:sp>
          <p:nvSpPr>
            <p:cNvPr id="9" name="Rectangle 8">
              <a:extLst>
                <a:ext uri="{FF2B5EF4-FFF2-40B4-BE49-F238E27FC236}">
                  <a16:creationId xmlns:a16="http://schemas.microsoft.com/office/drawing/2014/main" id="{A33296C7-2C7C-42B3-B7B6-AA72A1EAF2EF}"/>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9A22B6BE-BF85-4D5B-8E41-B48F4AADC98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1" name="Group 10">
            <a:extLst>
              <a:ext uri="{FF2B5EF4-FFF2-40B4-BE49-F238E27FC236}">
                <a16:creationId xmlns:a16="http://schemas.microsoft.com/office/drawing/2014/main" id="{F78D6BCD-EDF0-4742-9237-2C538E7BF7E9}"/>
              </a:ext>
            </a:extLst>
          </p:cNvPr>
          <p:cNvGrpSpPr/>
          <p:nvPr/>
        </p:nvGrpSpPr>
        <p:grpSpPr>
          <a:xfrm>
            <a:off x="4479708" y="5538102"/>
            <a:ext cx="341309" cy="991933"/>
            <a:chOff x="1897039" y="5745706"/>
            <a:chExt cx="1337480" cy="982640"/>
          </a:xfrm>
        </p:grpSpPr>
        <p:sp>
          <p:nvSpPr>
            <p:cNvPr id="12" name="Rectangle 11">
              <a:extLst>
                <a:ext uri="{FF2B5EF4-FFF2-40B4-BE49-F238E27FC236}">
                  <a16:creationId xmlns:a16="http://schemas.microsoft.com/office/drawing/2014/main" id="{7C063925-AF02-4017-A264-29CD400A272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Rectangle 12">
              <a:extLst>
                <a:ext uri="{FF2B5EF4-FFF2-40B4-BE49-F238E27FC236}">
                  <a16:creationId xmlns:a16="http://schemas.microsoft.com/office/drawing/2014/main" id="{B8F5F7A2-39BF-48CF-BFA3-38359C430CEB}"/>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14" name="Group 13">
            <a:extLst>
              <a:ext uri="{FF2B5EF4-FFF2-40B4-BE49-F238E27FC236}">
                <a16:creationId xmlns:a16="http://schemas.microsoft.com/office/drawing/2014/main" id="{246AA7A3-A082-434C-B4C2-76AF05A06950}"/>
              </a:ext>
            </a:extLst>
          </p:cNvPr>
          <p:cNvGrpSpPr/>
          <p:nvPr/>
        </p:nvGrpSpPr>
        <p:grpSpPr>
          <a:xfrm>
            <a:off x="7699786" y="5674842"/>
            <a:ext cx="341309" cy="991933"/>
            <a:chOff x="1897039" y="5745706"/>
            <a:chExt cx="1337480" cy="982640"/>
          </a:xfrm>
        </p:grpSpPr>
        <p:sp>
          <p:nvSpPr>
            <p:cNvPr id="15" name="Rectangle 14">
              <a:extLst>
                <a:ext uri="{FF2B5EF4-FFF2-40B4-BE49-F238E27FC236}">
                  <a16:creationId xmlns:a16="http://schemas.microsoft.com/office/drawing/2014/main" id="{1E213B82-9588-4C5F-B438-007E243EABB7}"/>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45A7C739-8451-4C3F-91FF-6E2719DE04DE}"/>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70000" lnSpcReduction="20000"/>
              </a:bodyPr>
              <a:lstStyle/>
              <a:p>
                <a:r>
                  <a:rPr lang="en-US" dirty="0">
                    <a:solidFill>
                      <a:schemeClr val="tx1"/>
                    </a:solidFill>
                  </a:rPr>
                  <a:t>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p>
              <a:p>
                <a:r>
                  <a:rPr lang="en-US" dirty="0">
                    <a:solidFill>
                      <a:schemeClr val="tx1"/>
                    </a:solidFill>
                  </a:rPr>
                  <a:t>The input may be an input RGB image w. 3 channels, hence depth=3, or intermediate activation maps generated by hidden layers of a CNN. We use the terms “input volume” and “output volume” to emphasize they may be 3D tensors</a:t>
                </a: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815" t="-5313" r="-170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802216" y="5024659"/>
                <a:ext cx="5219229"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r>
                      <a:rPr lang="en-US" b="0" i="1" smtClean="0">
                        <a:latin typeface="Cambria Math" panose="02040503050406030204" pitchFamily="18" charset="0"/>
                      </a:rPr>
                      <m:t>𝑤</m:t>
                    </m:r>
                    <m:r>
                      <a:rPr lang="ar-AE" b="0" i="1" smtClean="0">
                        <a:latin typeface="Cambria Math" panose="02040503050406030204" pitchFamily="18" charset="0"/>
                      </a:rPr>
                      <m:t>𝑥</m:t>
                    </m:r>
                    <m:r>
                      <a:rPr lang="en-US"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with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with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802216" y="5024659"/>
                <a:ext cx="5219229" cy="1378711"/>
              </a:xfrm>
              <a:prstGeom prst="rect">
                <a:avLst/>
              </a:prstGeom>
              <a:blipFill>
                <a:blip r:embed="rId3"/>
                <a:stretch>
                  <a:fillRect l="-2570"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13</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472-8F54-4263-B4BF-CB6801E7E513}"/>
              </a:ext>
            </a:extLst>
          </p:cNvPr>
          <p:cNvSpPr>
            <a:spLocks noGrp="1"/>
          </p:cNvSpPr>
          <p:nvPr>
            <p:ph type="title"/>
          </p:nvPr>
        </p:nvSpPr>
        <p:spPr/>
        <p:txBody>
          <a:bodyPr/>
          <a:lstStyle/>
          <a:p>
            <a:r>
              <a:rPr lang="en-US" dirty="0"/>
              <a:t>Activation Maps Illustration</a:t>
            </a:r>
            <a:endParaRPr lang="en-SE" dirty="0"/>
          </a:p>
        </p:txBody>
      </p:sp>
      <p:sp>
        <p:nvSpPr>
          <p:cNvPr id="4" name="Slide Number Placeholder 3">
            <a:extLst>
              <a:ext uri="{FF2B5EF4-FFF2-40B4-BE49-F238E27FC236}">
                <a16:creationId xmlns:a16="http://schemas.microsoft.com/office/drawing/2014/main" id="{90858A6D-FF87-442A-A443-7180CFADFC2B}"/>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6" name="Picture 5">
            <a:extLst>
              <a:ext uri="{FF2B5EF4-FFF2-40B4-BE49-F238E27FC236}">
                <a16:creationId xmlns:a16="http://schemas.microsoft.com/office/drawing/2014/main" id="{F1C7C609-0D7D-44AA-B2D9-B43342F579D3}"/>
              </a:ext>
            </a:extLst>
          </p:cNvPr>
          <p:cNvPicPr>
            <a:picLocks noChangeAspect="1"/>
          </p:cNvPicPr>
          <p:nvPr/>
        </p:nvPicPr>
        <p:blipFill>
          <a:blip r:embed="rId3"/>
          <a:stretch>
            <a:fillRect/>
          </a:stretch>
        </p:blipFill>
        <p:spPr>
          <a:xfrm>
            <a:off x="1254308" y="1052736"/>
            <a:ext cx="6068272" cy="2076740"/>
          </a:xfrm>
          <a:prstGeom prst="rect">
            <a:avLst/>
          </a:prstGeom>
        </p:spPr>
      </p:pic>
      <p:pic>
        <p:nvPicPr>
          <p:cNvPr id="8" name="Picture 7">
            <a:extLst>
              <a:ext uri="{FF2B5EF4-FFF2-40B4-BE49-F238E27FC236}">
                <a16:creationId xmlns:a16="http://schemas.microsoft.com/office/drawing/2014/main" id="{6F6C9C45-6267-40C5-AA05-15557981C8D1}"/>
              </a:ext>
            </a:extLst>
          </p:cNvPr>
          <p:cNvPicPr>
            <a:picLocks noChangeAspect="1"/>
          </p:cNvPicPr>
          <p:nvPr/>
        </p:nvPicPr>
        <p:blipFill>
          <a:blip r:embed="rId4"/>
          <a:stretch>
            <a:fillRect/>
          </a:stretch>
        </p:blipFill>
        <p:spPr>
          <a:xfrm>
            <a:off x="1187623" y="3591775"/>
            <a:ext cx="6201640" cy="2419688"/>
          </a:xfrm>
          <a:prstGeom prst="rect">
            <a:avLst/>
          </a:prstGeom>
        </p:spPr>
      </p:pic>
      <p:sp>
        <p:nvSpPr>
          <p:cNvPr id="9" name="TextBox 8">
            <a:extLst>
              <a:ext uri="{FF2B5EF4-FFF2-40B4-BE49-F238E27FC236}">
                <a16:creationId xmlns:a16="http://schemas.microsoft.com/office/drawing/2014/main" id="{0A0D6B2A-90E9-49A9-B7A2-48783F12336C}"/>
              </a:ext>
            </a:extLst>
          </p:cNvPr>
          <p:cNvSpPr txBox="1"/>
          <p:nvPr/>
        </p:nvSpPr>
        <p:spPr>
          <a:xfrm>
            <a:off x="2068124" y="3108430"/>
            <a:ext cx="4440639" cy="400110"/>
          </a:xfrm>
          <a:prstGeom prst="rect">
            <a:avLst/>
          </a:prstGeom>
          <a:noFill/>
        </p:spPr>
        <p:txBody>
          <a:bodyPr wrap="none" rtlCol="0">
            <a:spAutoFit/>
          </a:bodyPr>
          <a:lstStyle/>
          <a:p>
            <a:r>
              <a:rPr lang="en-US" sz="2000" dirty="0"/>
              <a:t>1 filter/kernel, 1 output activation map</a:t>
            </a:r>
            <a:endParaRPr lang="en-SE" sz="2000" dirty="0"/>
          </a:p>
        </p:txBody>
      </p:sp>
      <p:sp>
        <p:nvSpPr>
          <p:cNvPr id="10" name="TextBox 9">
            <a:extLst>
              <a:ext uri="{FF2B5EF4-FFF2-40B4-BE49-F238E27FC236}">
                <a16:creationId xmlns:a16="http://schemas.microsoft.com/office/drawing/2014/main" id="{D63F03F4-40B7-4961-8C75-BA98F28ABC89}"/>
              </a:ext>
            </a:extLst>
          </p:cNvPr>
          <p:cNvSpPr txBox="1"/>
          <p:nvPr/>
        </p:nvSpPr>
        <p:spPr>
          <a:xfrm>
            <a:off x="2068124" y="6125503"/>
            <a:ext cx="4825360" cy="400110"/>
          </a:xfrm>
          <a:prstGeom prst="rect">
            <a:avLst/>
          </a:prstGeom>
          <a:noFill/>
        </p:spPr>
        <p:txBody>
          <a:bodyPr wrap="none" rtlCol="0">
            <a:spAutoFit/>
          </a:bodyPr>
          <a:lstStyle/>
          <a:p>
            <a:r>
              <a:rPr lang="en-US" sz="2000" dirty="0"/>
              <a:t>3 filters/kernels, 3 output activation maps</a:t>
            </a:r>
            <a:endParaRPr lang="en-SE" sz="2000" dirty="0"/>
          </a:p>
        </p:txBody>
      </p:sp>
    </p:spTree>
    <p:extLst>
      <p:ext uri="{BB962C8B-B14F-4D97-AF65-F5344CB8AC3E}">
        <p14:creationId xmlns:p14="http://schemas.microsoft.com/office/powerpoint/2010/main" val="125919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704E-64C6-4CA0-8D24-17B454A5E5B4}"/>
              </a:ext>
            </a:extLst>
          </p:cNvPr>
          <p:cNvSpPr>
            <a:spLocks noGrp="1"/>
          </p:cNvSpPr>
          <p:nvPr>
            <p:ph type="title"/>
          </p:nvPr>
        </p:nvSpPr>
        <p:spPr>
          <a:xfrm>
            <a:off x="76200" y="274638"/>
            <a:ext cx="3236700" cy="868362"/>
          </a:xfrm>
        </p:spPr>
        <p:txBody>
          <a:bodyPr/>
          <a:lstStyle/>
          <a:p>
            <a:r>
              <a:rPr lang="en-US" sz="2800" dirty="0"/>
              <a:t>Concrete Example: 3 Filters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E9EAE-60A2-4197-BD0E-E8625063FF22}"/>
                  </a:ext>
                </a:extLst>
              </p:cNvPr>
              <p:cNvSpPr>
                <a:spLocks noGrp="1"/>
              </p:cNvSpPr>
              <p:nvPr>
                <p:ph idx="1"/>
              </p:nvPr>
            </p:nvSpPr>
            <p:spPr>
              <a:xfrm>
                <a:off x="179512" y="1295400"/>
                <a:ext cx="3133388" cy="5105400"/>
              </a:xfrm>
            </p:spPr>
            <p:txBody>
              <a:bodyPr>
                <a:normAutofit fontScale="62500" lnSpcReduction="20000"/>
              </a:bodyPr>
              <a:lstStyle/>
              <a:p>
                <a:r>
                  <a:rPr lang="en-US" dirty="0"/>
                  <a:t>3 filters</a:t>
                </a:r>
                <a:r>
                  <a:rPr lang="en-US" b="1"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𝟏</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𝟐</m:t>
                        </m:r>
                      </m:sub>
                    </m:sSub>
                  </m:oMath>
                </a14:m>
                <a:r>
                  <a:rPr lang="en-US" dirty="0"/>
                  <a:t>, each extracting different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𝒋</m:t>
                        </m:r>
                      </m:sub>
                    </m:sSub>
                  </m:oMath>
                </a14:m>
                <a:r>
                  <a:rPr lang="en-US" dirty="0"/>
                  <a:t> denotes convolution of filter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𝑾</m:t>
                        </m:r>
                      </m:e>
                      <m:sub>
                        <m:r>
                          <a:rPr lang="en-US" b="1" i="1">
                            <a:latin typeface="Cambria Math" panose="02040503050406030204" pitchFamily="18" charset="0"/>
                          </a:rPr>
                          <m:t>𝒊</m:t>
                        </m:r>
                      </m:sub>
                    </m:sSub>
                  </m:oMath>
                </a14:m>
                <a:r>
                  <a:rPr lang="en-US" dirty="0"/>
                  <a:t> w. input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𝒋</m:t>
                        </m:r>
                      </m:sub>
                    </m:sSub>
                  </m:oMath>
                </a14:m>
                <a:r>
                  <a:rPr lang="en-US" dirty="0"/>
                  <a:t>)</a:t>
                </a:r>
              </a:p>
              <a:p>
                <a:r>
                  <a:rPr lang="en-US" dirty="0"/>
                  <a:t>Upper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𝟎</m:t>
                        </m:r>
                      </m:sub>
                    </m:sSub>
                  </m:oMath>
                </a14:m>
                <a:r>
                  <a:rPr lang="en-US" b="1" dirty="0"/>
                  <a:t> </a:t>
                </a:r>
                <a:r>
                  <a:rPr lang="en-US" dirty="0"/>
                  <a:t>extracts vertical line features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𝒁</m:t>
                        </m:r>
                      </m:e>
                      <m:sub>
                        <m:r>
                          <a:rPr lang="en-US" b="1" i="1" smtClean="0">
                            <a:latin typeface="Cambria Math" panose="02040503050406030204" pitchFamily="18" charset="0"/>
                          </a:rPr>
                          <m:t>𝟎</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a14:m>
                <a:r>
                  <a:rPr lang="en-US" b="1" dirty="0"/>
                  <a:t>. </a:t>
                </a:r>
                <a:r>
                  <a:rPr lang="en-US" sz="3100" dirty="0"/>
                  <a:t>(the other 2 filters do not extract any meaningful features)</a:t>
                </a:r>
              </a:p>
              <a:p>
                <a:r>
                  <a:rPr lang="en-US" dirty="0"/>
                  <a:t>Lower left: filter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a14:m>
                <a:r>
                  <a:rPr lang="en-US" b="1" dirty="0"/>
                  <a:t> </a:t>
                </a:r>
                <a:r>
                  <a:rPr lang="en-US" dirty="0"/>
                  <a:t>extracts horizontal line features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smtClean="0">
                            <a:latin typeface="Cambria Math" panose="02040503050406030204" pitchFamily="18" charset="0"/>
                          </a:rPr>
                          <m:t>𝟏</m:t>
                        </m:r>
                      </m:sub>
                    </m:sSub>
                  </m:oMath>
                </a14:m>
                <a:r>
                  <a:rPr lang="en-US" dirty="0"/>
                  <a:t> from input image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a14:m>
                <a:r>
                  <a:rPr lang="en-US" b="1" dirty="0"/>
                  <a:t> </a:t>
                </a:r>
                <a:r>
                  <a:rPr lang="en-US" dirty="0"/>
                  <a:t>(the other 2 filters do not extract any meaningful features)</a:t>
                </a:r>
              </a:p>
              <a:p>
                <a:endParaRPr lang="en-SE" b="1" dirty="0"/>
              </a:p>
              <a:p>
                <a:endParaRPr lang="en-SE" b="1" dirty="0"/>
              </a:p>
            </p:txBody>
          </p:sp>
        </mc:Choice>
        <mc:Fallback xmlns="">
          <p:sp>
            <p:nvSpPr>
              <p:cNvPr id="3" name="Content Placeholder 2">
                <a:extLst>
                  <a:ext uri="{FF2B5EF4-FFF2-40B4-BE49-F238E27FC236}">
                    <a16:creationId xmlns:a16="http://schemas.microsoft.com/office/drawing/2014/main" id="{AD8E9EAE-60A2-4197-BD0E-E8625063FF22}"/>
                  </a:ext>
                </a:extLst>
              </p:cNvPr>
              <p:cNvSpPr>
                <a:spLocks noGrp="1" noRot="1" noChangeAspect="1" noMove="1" noResize="1" noEditPoints="1" noAdjustHandles="1" noChangeArrowheads="1" noChangeShapeType="1" noTextEdit="1"/>
              </p:cNvSpPr>
              <p:nvPr>
                <p:ph idx="1"/>
              </p:nvPr>
            </p:nvSpPr>
            <p:spPr>
              <a:xfrm>
                <a:off x="179512" y="1295400"/>
                <a:ext cx="3133388" cy="5105400"/>
              </a:xfrm>
              <a:blipFill>
                <a:blip r:embed="rId2"/>
                <a:stretch>
                  <a:fillRect l="-1751" t="-1792" r="-2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CAF33C8-C6EE-4681-9FD9-94B503FF949B}"/>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956AD9F3-B1EB-4FF6-8DFE-0CD231C6D9E2}"/>
              </a:ext>
            </a:extLst>
          </p:cNvPr>
          <p:cNvPicPr>
            <a:picLocks noChangeAspect="1"/>
          </p:cNvPicPr>
          <p:nvPr/>
        </p:nvPicPr>
        <p:blipFill>
          <a:blip r:embed="rId3"/>
          <a:stretch>
            <a:fillRect/>
          </a:stretch>
        </p:blipFill>
        <p:spPr>
          <a:xfrm>
            <a:off x="3412971" y="261279"/>
            <a:ext cx="5654829" cy="3174173"/>
          </a:xfrm>
          <a:prstGeom prst="rect">
            <a:avLst/>
          </a:prstGeom>
        </p:spPr>
      </p:pic>
      <p:pic>
        <p:nvPicPr>
          <p:cNvPr id="12" name="Picture 11">
            <a:extLst>
              <a:ext uri="{FF2B5EF4-FFF2-40B4-BE49-F238E27FC236}">
                <a16:creationId xmlns:a16="http://schemas.microsoft.com/office/drawing/2014/main" id="{748E7E7C-80AF-4A29-8756-EC1056E9C2ED}"/>
              </a:ext>
            </a:extLst>
          </p:cNvPr>
          <p:cNvPicPr>
            <a:picLocks noChangeAspect="1"/>
          </p:cNvPicPr>
          <p:nvPr/>
        </p:nvPicPr>
        <p:blipFill>
          <a:blip r:embed="rId4"/>
          <a:stretch>
            <a:fillRect/>
          </a:stretch>
        </p:blipFill>
        <p:spPr>
          <a:xfrm>
            <a:off x="3230065" y="3587852"/>
            <a:ext cx="5837735" cy="3151310"/>
          </a:xfrm>
          <a:prstGeom prst="rect">
            <a:avLst/>
          </a:prstGeom>
        </p:spPr>
      </p:pic>
    </p:spTree>
    <p:extLst>
      <p:ext uri="{BB962C8B-B14F-4D97-AF65-F5344CB8AC3E}">
        <p14:creationId xmlns:p14="http://schemas.microsoft.com/office/powerpoint/2010/main" val="371233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458-70AE-484E-8DC4-0B1B744086B8}"/>
              </a:ext>
            </a:extLst>
          </p:cNvPr>
          <p:cNvSpPr>
            <a:spLocks noGrp="1"/>
          </p:cNvSpPr>
          <p:nvPr>
            <p:ph type="title"/>
          </p:nvPr>
        </p:nvSpPr>
        <p:spPr/>
        <p:txBody>
          <a:bodyPr/>
          <a:lstStyle/>
          <a:p>
            <a:r>
              <a:rPr lang="en-US" sz="3600" dirty="0"/>
              <a:t>Convolution of a Filter on RGB Image w. 3 Channels</a:t>
            </a:r>
            <a:endParaRPr lang="en-SE" sz="3600" dirty="0"/>
          </a:p>
        </p:txBody>
      </p:sp>
      <p:sp>
        <p:nvSpPr>
          <p:cNvPr id="3" name="Content Placeholder 2">
            <a:extLst>
              <a:ext uri="{FF2B5EF4-FFF2-40B4-BE49-F238E27FC236}">
                <a16:creationId xmlns:a16="http://schemas.microsoft.com/office/drawing/2014/main" id="{8E2C6DC3-A781-465A-92CB-6CC1CF6C4E7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AD5CE89-150B-4424-A887-AE71AA3BDCB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63" name="Table 62">
            <a:extLst>
              <a:ext uri="{FF2B5EF4-FFF2-40B4-BE49-F238E27FC236}">
                <a16:creationId xmlns:a16="http://schemas.microsoft.com/office/drawing/2014/main" id="{C30A3BF0-09FB-4FFE-B1D3-A7A0C0367F19}"/>
              </a:ext>
            </a:extLst>
          </p:cNvPr>
          <p:cNvGraphicFramePr>
            <a:graphicFrameLocks noGrp="1"/>
          </p:cNvGraphicFramePr>
          <p:nvPr>
            <p:extLst>
              <p:ext uri="{D42A27DB-BD31-4B8C-83A1-F6EECF244321}">
                <p14:modId xmlns:p14="http://schemas.microsoft.com/office/powerpoint/2010/main" val="3223983607"/>
              </p:ext>
            </p:extLst>
          </p:nvPr>
        </p:nvGraphicFramePr>
        <p:xfrm>
          <a:off x="1119001" y="2390839"/>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64" name="Table 63">
            <a:extLst>
              <a:ext uri="{FF2B5EF4-FFF2-40B4-BE49-F238E27FC236}">
                <a16:creationId xmlns:a16="http://schemas.microsoft.com/office/drawing/2014/main" id="{69E51F28-FA1B-466A-B522-9831ABB77F2E}"/>
              </a:ext>
            </a:extLst>
          </p:cNvPr>
          <p:cNvGraphicFramePr>
            <a:graphicFrameLocks noGrp="1"/>
          </p:cNvGraphicFramePr>
          <p:nvPr>
            <p:extLst>
              <p:ext uri="{D42A27DB-BD31-4B8C-83A1-F6EECF244321}">
                <p14:modId xmlns:p14="http://schemas.microsoft.com/office/powerpoint/2010/main" val="1233889394"/>
              </p:ext>
            </p:extLst>
          </p:nvPr>
        </p:nvGraphicFramePr>
        <p:xfrm>
          <a:off x="921083" y="2572518"/>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65" name="Table 64">
            <a:extLst>
              <a:ext uri="{FF2B5EF4-FFF2-40B4-BE49-F238E27FC236}">
                <a16:creationId xmlns:a16="http://schemas.microsoft.com/office/drawing/2014/main" id="{CB79AA17-A474-4C0B-B56C-D5E4C18C8415}"/>
              </a:ext>
            </a:extLst>
          </p:cNvPr>
          <p:cNvGraphicFramePr>
            <a:graphicFrameLocks noGrp="1"/>
          </p:cNvGraphicFramePr>
          <p:nvPr>
            <p:extLst>
              <p:ext uri="{D42A27DB-BD31-4B8C-83A1-F6EECF244321}">
                <p14:modId xmlns:p14="http://schemas.microsoft.com/office/powerpoint/2010/main" val="2099197742"/>
              </p:ext>
            </p:extLst>
          </p:nvPr>
        </p:nvGraphicFramePr>
        <p:xfrm>
          <a:off x="688194" y="276590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sp>
        <p:nvSpPr>
          <p:cNvPr id="66" name="Cube 65">
            <a:extLst>
              <a:ext uri="{FF2B5EF4-FFF2-40B4-BE49-F238E27FC236}">
                <a16:creationId xmlns:a16="http://schemas.microsoft.com/office/drawing/2014/main" id="{094DDF57-727C-4B5A-8D62-29507AC91703}"/>
              </a:ext>
            </a:extLst>
          </p:cNvPr>
          <p:cNvSpPr/>
          <p:nvPr/>
        </p:nvSpPr>
        <p:spPr>
          <a:xfrm>
            <a:off x="688193"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E66E932-C4F3-4547-A93B-92D2E816A721}"/>
                  </a:ext>
                </a:extLst>
              </p:cNvPr>
              <p:cNvSpPr txBox="1"/>
              <p:nvPr/>
            </p:nvSpPr>
            <p:spPr>
              <a:xfrm>
                <a:off x="6016456" y="3469449"/>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67" name="TextBox 66">
                <a:extLst>
                  <a:ext uri="{FF2B5EF4-FFF2-40B4-BE49-F238E27FC236}">
                    <a16:creationId xmlns:a16="http://schemas.microsoft.com/office/drawing/2014/main" id="{4E66E932-C4F3-4547-A93B-92D2E816A721}"/>
                  </a:ext>
                </a:extLst>
              </p:cNvPr>
              <p:cNvSpPr txBox="1">
                <a:spLocks noRot="1" noChangeAspect="1" noMove="1" noResize="1" noEditPoints="1" noAdjustHandles="1" noChangeArrowheads="1" noChangeShapeType="1" noTextEdit="1"/>
              </p:cNvSpPr>
              <p:nvPr/>
            </p:nvSpPr>
            <p:spPr>
              <a:xfrm>
                <a:off x="6016456" y="3469449"/>
                <a:ext cx="583813" cy="584775"/>
              </a:xfrm>
              <a:prstGeom prst="rect">
                <a:avLst/>
              </a:prstGeom>
              <a:blipFill>
                <a:blip r:embed="rId2"/>
                <a:stretch>
                  <a:fillRect/>
                </a:stretch>
              </a:blipFill>
            </p:spPr>
            <p:txBody>
              <a:bodyPr/>
              <a:lstStyle/>
              <a:p>
                <a:r>
                  <a:rPr lang="en-SE">
                    <a:noFill/>
                  </a:rPr>
                  <a:t> </a:t>
                </a:r>
              </a:p>
            </p:txBody>
          </p:sp>
        </mc:Fallback>
      </mc:AlternateContent>
      <p:graphicFrame>
        <p:nvGraphicFramePr>
          <p:cNvPr id="68" name="Table 67">
            <a:extLst>
              <a:ext uri="{FF2B5EF4-FFF2-40B4-BE49-F238E27FC236}">
                <a16:creationId xmlns:a16="http://schemas.microsoft.com/office/drawing/2014/main" id="{368CBB94-B94C-4A05-AC35-157F67FC3974}"/>
              </a:ext>
            </a:extLst>
          </p:cNvPr>
          <p:cNvGraphicFramePr>
            <a:graphicFrameLocks noGrp="1"/>
          </p:cNvGraphicFramePr>
          <p:nvPr>
            <p:extLst>
              <p:ext uri="{D42A27DB-BD31-4B8C-83A1-F6EECF244321}">
                <p14:modId xmlns:p14="http://schemas.microsoft.com/office/powerpoint/2010/main" val="2118284580"/>
              </p:ext>
            </p:extLst>
          </p:nvPr>
        </p:nvGraphicFramePr>
        <p:xfrm>
          <a:off x="4817042" y="3143315"/>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9" name="Table 68">
            <a:extLst>
              <a:ext uri="{FF2B5EF4-FFF2-40B4-BE49-F238E27FC236}">
                <a16:creationId xmlns:a16="http://schemas.microsoft.com/office/drawing/2014/main" id="{7A254B7D-052D-47D8-958E-60E01344DAA7}"/>
              </a:ext>
            </a:extLst>
          </p:cNvPr>
          <p:cNvGraphicFramePr>
            <a:graphicFrameLocks noGrp="1"/>
          </p:cNvGraphicFramePr>
          <p:nvPr>
            <p:extLst>
              <p:ext uri="{D42A27DB-BD31-4B8C-83A1-F6EECF244321}">
                <p14:modId xmlns:p14="http://schemas.microsoft.com/office/powerpoint/2010/main" val="1957682576"/>
              </p:ext>
            </p:extLst>
          </p:nvPr>
        </p:nvGraphicFramePr>
        <p:xfrm>
          <a:off x="4608057" y="3328243"/>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70" name="Table 69">
            <a:extLst>
              <a:ext uri="{FF2B5EF4-FFF2-40B4-BE49-F238E27FC236}">
                <a16:creationId xmlns:a16="http://schemas.microsoft.com/office/drawing/2014/main" id="{D3AB6635-58D1-4963-8CD6-E3DC4899EB51}"/>
              </a:ext>
            </a:extLst>
          </p:cNvPr>
          <p:cNvGraphicFramePr>
            <a:graphicFrameLocks noGrp="1"/>
          </p:cNvGraphicFramePr>
          <p:nvPr>
            <p:extLst>
              <p:ext uri="{D42A27DB-BD31-4B8C-83A1-F6EECF244321}">
                <p14:modId xmlns:p14="http://schemas.microsoft.com/office/powerpoint/2010/main" val="1693506997"/>
              </p:ext>
            </p:extLst>
          </p:nvPr>
        </p:nvGraphicFramePr>
        <p:xfrm>
          <a:off x="4432280" y="3490146"/>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EE45DB-565A-4B72-BD19-08FF0C606452}"/>
                  </a:ext>
                </a:extLst>
              </p:cNvPr>
              <p:cNvSpPr txBox="1"/>
              <p:nvPr/>
            </p:nvSpPr>
            <p:spPr>
              <a:xfrm>
                <a:off x="3856216" y="3467266"/>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71" name="TextBox 70">
                <a:extLst>
                  <a:ext uri="{FF2B5EF4-FFF2-40B4-BE49-F238E27FC236}">
                    <a16:creationId xmlns:a16="http://schemas.microsoft.com/office/drawing/2014/main" id="{35EE45DB-565A-4B72-BD19-08FF0C606452}"/>
                  </a:ext>
                </a:extLst>
              </p:cNvPr>
              <p:cNvSpPr txBox="1">
                <a:spLocks noRot="1" noChangeAspect="1" noMove="1" noResize="1" noEditPoints="1" noAdjustHandles="1" noChangeArrowheads="1" noChangeShapeType="1" noTextEdit="1"/>
              </p:cNvSpPr>
              <p:nvPr/>
            </p:nvSpPr>
            <p:spPr>
              <a:xfrm>
                <a:off x="3856216" y="3467266"/>
                <a:ext cx="476412" cy="584775"/>
              </a:xfrm>
              <a:prstGeom prst="rect">
                <a:avLst/>
              </a:prstGeom>
              <a:blipFill>
                <a:blip r:embed="rId3"/>
                <a:stretch>
                  <a:fillRect/>
                </a:stretch>
              </a:blipFill>
            </p:spPr>
            <p:txBody>
              <a:bodyPr/>
              <a:lstStyle/>
              <a:p>
                <a:r>
                  <a:rPr lang="en-SE">
                    <a:noFill/>
                  </a:rPr>
                  <a:t> </a:t>
                </a:r>
              </a:p>
            </p:txBody>
          </p:sp>
        </mc:Fallback>
      </mc:AlternateContent>
      <p:sp>
        <p:nvSpPr>
          <p:cNvPr id="72" name="TextBox 71">
            <a:extLst>
              <a:ext uri="{FF2B5EF4-FFF2-40B4-BE49-F238E27FC236}">
                <a16:creationId xmlns:a16="http://schemas.microsoft.com/office/drawing/2014/main" id="{0FA737D0-FC4C-4A25-87B1-A81FAD97B1E1}"/>
              </a:ext>
            </a:extLst>
          </p:cNvPr>
          <p:cNvSpPr txBox="1"/>
          <p:nvPr/>
        </p:nvSpPr>
        <p:spPr>
          <a:xfrm>
            <a:off x="7091901" y="4517100"/>
            <a:ext cx="869149"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4 x 4</a:t>
            </a:r>
          </a:p>
        </p:txBody>
      </p:sp>
      <p:graphicFrame>
        <p:nvGraphicFramePr>
          <p:cNvPr id="73" name="Table 72">
            <a:extLst>
              <a:ext uri="{FF2B5EF4-FFF2-40B4-BE49-F238E27FC236}">
                <a16:creationId xmlns:a16="http://schemas.microsoft.com/office/drawing/2014/main" id="{F2B4BC77-C293-49D4-946C-F442C38DB6A4}"/>
              </a:ext>
            </a:extLst>
          </p:cNvPr>
          <p:cNvGraphicFramePr>
            <a:graphicFrameLocks noGrp="1"/>
          </p:cNvGraphicFramePr>
          <p:nvPr>
            <p:extLst>
              <p:ext uri="{D42A27DB-BD31-4B8C-83A1-F6EECF244321}">
                <p14:modId xmlns:p14="http://schemas.microsoft.com/office/powerpoint/2010/main" val="1679213361"/>
              </p:ext>
            </p:extLst>
          </p:nvPr>
        </p:nvGraphicFramePr>
        <p:xfrm>
          <a:off x="6736536" y="3023077"/>
          <a:ext cx="1579880" cy="1463040"/>
        </p:xfrm>
        <a:graphic>
          <a:graphicData uri="http://schemas.openxmlformats.org/drawingml/2006/table">
            <a:tbl>
              <a:tblPr firstRow="1" bandRow="1"/>
              <a:tblGrid>
                <a:gridCol w="394970">
                  <a:extLst>
                    <a:ext uri="{9D8B030D-6E8A-4147-A177-3AD203B41FA5}">
                      <a16:colId xmlns:a16="http://schemas.microsoft.com/office/drawing/2014/main" val="20000"/>
                    </a:ext>
                  </a:extLst>
                </a:gridCol>
                <a:gridCol w="394970">
                  <a:extLst>
                    <a:ext uri="{9D8B030D-6E8A-4147-A177-3AD203B41FA5}">
                      <a16:colId xmlns:a16="http://schemas.microsoft.com/office/drawing/2014/main" val="20001"/>
                    </a:ext>
                  </a:extLst>
                </a:gridCol>
                <a:gridCol w="394970">
                  <a:extLst>
                    <a:ext uri="{9D8B030D-6E8A-4147-A177-3AD203B41FA5}">
                      <a16:colId xmlns:a16="http://schemas.microsoft.com/office/drawing/2014/main" val="20002"/>
                    </a:ext>
                  </a:extLst>
                </a:gridCol>
                <a:gridCol w="394970">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pSp>
        <p:nvGrpSpPr>
          <p:cNvPr id="74" name="Group 73">
            <a:extLst>
              <a:ext uri="{FF2B5EF4-FFF2-40B4-BE49-F238E27FC236}">
                <a16:creationId xmlns:a16="http://schemas.microsoft.com/office/drawing/2014/main" id="{614A7AFF-73E1-40E0-8400-A92EFD31EA4B}"/>
              </a:ext>
            </a:extLst>
          </p:cNvPr>
          <p:cNvGrpSpPr/>
          <p:nvPr/>
        </p:nvGrpSpPr>
        <p:grpSpPr>
          <a:xfrm>
            <a:off x="6147980" y="1447803"/>
            <a:ext cx="1754866" cy="1490576"/>
            <a:chOff x="7734189" y="395882"/>
            <a:chExt cx="1754866" cy="1490576"/>
          </a:xfrm>
        </p:grpSpPr>
        <p:cxnSp>
          <p:nvCxnSpPr>
            <p:cNvPr id="75" name="Straight Arrow Connector 74">
              <a:extLst>
                <a:ext uri="{FF2B5EF4-FFF2-40B4-BE49-F238E27FC236}">
                  <a16:creationId xmlns:a16="http://schemas.microsoft.com/office/drawing/2014/main" id="{01F5EE9F-7ECA-4E1A-AC4F-16DBA317EF1E}"/>
                </a:ext>
              </a:extLst>
            </p:cNvPr>
            <p:cNvCxnSpPr/>
            <p:nvPr/>
          </p:nvCxnSpPr>
          <p:spPr>
            <a:xfrm flipV="1">
              <a:off x="7734189" y="1359329"/>
              <a:ext cx="548640" cy="527129"/>
            </a:xfrm>
            <a:prstGeom prst="straightConnector1">
              <a:avLst/>
            </a:prstGeom>
            <a:noFill/>
            <a:ln w="6350" cap="flat" cmpd="sng" algn="ctr">
              <a:solidFill>
                <a:sysClr val="windowText" lastClr="000000"/>
              </a:solidFill>
              <a:prstDash val="solid"/>
              <a:miter lim="800000"/>
              <a:tailEnd type="triangle" w="lg" len="lg"/>
            </a:ln>
            <a:effectLst/>
          </p:spPr>
        </p:cxnSp>
        <p:sp>
          <p:nvSpPr>
            <p:cNvPr id="76" name="Cube 75">
              <a:extLst>
                <a:ext uri="{FF2B5EF4-FFF2-40B4-BE49-F238E27FC236}">
                  <a16:creationId xmlns:a16="http://schemas.microsoft.com/office/drawing/2014/main" id="{602BD53C-310B-440C-985B-E74F0F769DE9}"/>
                </a:ext>
              </a:extLst>
            </p:cNvPr>
            <p:cNvSpPr/>
            <p:nvPr/>
          </p:nvSpPr>
          <p:spPr>
            <a:xfrm>
              <a:off x="8483215" y="395882"/>
              <a:ext cx="1005840" cy="993718"/>
            </a:xfrm>
            <a:prstGeom prst="cube">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 name="Cube 76">
            <a:extLst>
              <a:ext uri="{FF2B5EF4-FFF2-40B4-BE49-F238E27FC236}">
                <a16:creationId xmlns:a16="http://schemas.microsoft.com/office/drawing/2014/main" id="{01179BD7-196D-4B7A-8FEA-F850C5E2A76F}"/>
              </a:ext>
            </a:extLst>
          </p:cNvPr>
          <p:cNvSpPr/>
          <p:nvPr/>
        </p:nvSpPr>
        <p:spPr>
          <a:xfrm>
            <a:off x="1157374" y="237912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Cube 77">
            <a:extLst>
              <a:ext uri="{FF2B5EF4-FFF2-40B4-BE49-F238E27FC236}">
                <a16:creationId xmlns:a16="http://schemas.microsoft.com/office/drawing/2014/main" id="{53F1EDAC-9C2B-4291-B0E7-D8F2B4D444B6}"/>
              </a:ext>
            </a:extLst>
          </p:cNvPr>
          <p:cNvSpPr/>
          <p:nvPr/>
        </p:nvSpPr>
        <p:spPr>
          <a:xfrm>
            <a:off x="1593418" y="2359979"/>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Cube 78">
            <a:extLst>
              <a:ext uri="{FF2B5EF4-FFF2-40B4-BE49-F238E27FC236}">
                <a16:creationId xmlns:a16="http://schemas.microsoft.com/office/drawing/2014/main" id="{03C57A4A-25FD-42B6-94C7-C65666F41FAB}"/>
              </a:ext>
            </a:extLst>
          </p:cNvPr>
          <p:cNvSpPr/>
          <p:nvPr/>
        </p:nvSpPr>
        <p:spPr>
          <a:xfrm>
            <a:off x="2093535" y="2388615"/>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Cube 79">
            <a:extLst>
              <a:ext uri="{FF2B5EF4-FFF2-40B4-BE49-F238E27FC236}">
                <a16:creationId xmlns:a16="http://schemas.microsoft.com/office/drawing/2014/main" id="{D9502A18-297C-4310-9899-0B88D1EF0A36}"/>
              </a:ext>
            </a:extLst>
          </p:cNvPr>
          <p:cNvSpPr/>
          <p:nvPr/>
        </p:nvSpPr>
        <p:spPr>
          <a:xfrm>
            <a:off x="664742"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DB10B9BE-ECE5-4931-AE00-691BE7485F45}"/>
              </a:ext>
            </a:extLst>
          </p:cNvPr>
          <p:cNvSpPr/>
          <p:nvPr/>
        </p:nvSpPr>
        <p:spPr>
          <a:xfrm>
            <a:off x="1145429"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9F264F22-912D-4E35-80B2-280E5508AA2B}"/>
              </a:ext>
            </a:extLst>
          </p:cNvPr>
          <p:cNvSpPr/>
          <p:nvPr/>
        </p:nvSpPr>
        <p:spPr>
          <a:xfrm>
            <a:off x="1600903" y="283187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Cube 82">
            <a:extLst>
              <a:ext uri="{FF2B5EF4-FFF2-40B4-BE49-F238E27FC236}">
                <a16:creationId xmlns:a16="http://schemas.microsoft.com/office/drawing/2014/main" id="{0CF9202E-ADFD-4EDE-A92F-FB48A7138C62}"/>
              </a:ext>
            </a:extLst>
          </p:cNvPr>
          <p:cNvSpPr/>
          <p:nvPr/>
        </p:nvSpPr>
        <p:spPr>
          <a:xfrm>
            <a:off x="2063758" y="2836443"/>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Cube 83">
            <a:extLst>
              <a:ext uri="{FF2B5EF4-FFF2-40B4-BE49-F238E27FC236}">
                <a16:creationId xmlns:a16="http://schemas.microsoft.com/office/drawing/2014/main" id="{636BD8E8-5720-4CD0-B98E-383BD4EA8C65}"/>
              </a:ext>
            </a:extLst>
          </p:cNvPr>
          <p:cNvSpPr/>
          <p:nvPr/>
        </p:nvSpPr>
        <p:spPr>
          <a:xfrm>
            <a:off x="688193"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Cube 84">
            <a:extLst>
              <a:ext uri="{FF2B5EF4-FFF2-40B4-BE49-F238E27FC236}">
                <a16:creationId xmlns:a16="http://schemas.microsoft.com/office/drawing/2014/main" id="{0BB3B9DE-1D04-4D6F-864E-77AA17BD0C94}"/>
              </a:ext>
            </a:extLst>
          </p:cNvPr>
          <p:cNvSpPr/>
          <p:nvPr/>
        </p:nvSpPr>
        <p:spPr>
          <a:xfrm>
            <a:off x="1135566" y="3285500"/>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Cube 85">
            <a:extLst>
              <a:ext uri="{FF2B5EF4-FFF2-40B4-BE49-F238E27FC236}">
                <a16:creationId xmlns:a16="http://schemas.microsoft.com/office/drawing/2014/main" id="{1490954D-1C43-4187-8392-854B208C0EBD}"/>
              </a:ext>
            </a:extLst>
          </p:cNvPr>
          <p:cNvSpPr/>
          <p:nvPr/>
        </p:nvSpPr>
        <p:spPr>
          <a:xfrm>
            <a:off x="1600902" y="3287861"/>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Cube 86">
            <a:extLst>
              <a:ext uri="{FF2B5EF4-FFF2-40B4-BE49-F238E27FC236}">
                <a16:creationId xmlns:a16="http://schemas.microsoft.com/office/drawing/2014/main" id="{DB9A2477-DC4C-4A41-AEEE-57F8B43C6FFC}"/>
              </a:ext>
            </a:extLst>
          </p:cNvPr>
          <p:cNvSpPr/>
          <p:nvPr/>
        </p:nvSpPr>
        <p:spPr>
          <a:xfrm>
            <a:off x="2048891" y="3294437"/>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Cube 87">
            <a:extLst>
              <a:ext uri="{FF2B5EF4-FFF2-40B4-BE49-F238E27FC236}">
                <a16:creationId xmlns:a16="http://schemas.microsoft.com/office/drawing/2014/main" id="{40927680-5E27-4AFB-9E07-CD1D9A141DA0}"/>
              </a:ext>
            </a:extLst>
          </p:cNvPr>
          <p:cNvSpPr/>
          <p:nvPr/>
        </p:nvSpPr>
        <p:spPr>
          <a:xfrm>
            <a:off x="6901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Cube 88">
            <a:extLst>
              <a:ext uri="{FF2B5EF4-FFF2-40B4-BE49-F238E27FC236}">
                <a16:creationId xmlns:a16="http://schemas.microsoft.com/office/drawing/2014/main" id="{B0D66D34-7785-4A60-B94C-63CDC4448E86}"/>
              </a:ext>
            </a:extLst>
          </p:cNvPr>
          <p:cNvSpPr/>
          <p:nvPr/>
        </p:nvSpPr>
        <p:spPr>
          <a:xfrm>
            <a:off x="1132087" y="3743494"/>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Cube 89">
            <a:extLst>
              <a:ext uri="{FF2B5EF4-FFF2-40B4-BE49-F238E27FC236}">
                <a16:creationId xmlns:a16="http://schemas.microsoft.com/office/drawing/2014/main" id="{32D2997D-A9B5-446D-97BD-4BE349AE5C13}"/>
              </a:ext>
            </a:extLst>
          </p:cNvPr>
          <p:cNvSpPr/>
          <p:nvPr/>
        </p:nvSpPr>
        <p:spPr>
          <a:xfrm>
            <a:off x="1580333" y="375361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Cube 90">
            <a:extLst>
              <a:ext uri="{FF2B5EF4-FFF2-40B4-BE49-F238E27FC236}">
                <a16:creationId xmlns:a16="http://schemas.microsoft.com/office/drawing/2014/main" id="{E72E70BD-96D6-4565-BDA9-AD4B23F04466}"/>
              </a:ext>
            </a:extLst>
          </p:cNvPr>
          <p:cNvSpPr/>
          <p:nvPr/>
        </p:nvSpPr>
        <p:spPr>
          <a:xfrm>
            <a:off x="2072775" y="3761762"/>
            <a:ext cx="1781291" cy="1755470"/>
          </a:xfrm>
          <a:prstGeom prst="cube">
            <a:avLst>
              <a:gd name="adj" fmla="val 22507"/>
            </a:avLst>
          </a:prstGeom>
          <a:solidFill>
            <a:srgbClr val="FFFF00">
              <a:alpha val="7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D261863A-3DD2-482A-893B-56784E8CD37E}"/>
              </a:ext>
            </a:extLst>
          </p:cNvPr>
          <p:cNvSpPr txBox="1"/>
          <p:nvPr/>
        </p:nvSpPr>
        <p:spPr>
          <a:xfrm>
            <a:off x="1488786" y="5465455"/>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93" name="TextBox 92">
            <a:extLst>
              <a:ext uri="{FF2B5EF4-FFF2-40B4-BE49-F238E27FC236}">
                <a16:creationId xmlns:a16="http://schemas.microsoft.com/office/drawing/2014/main" id="{1DF7E43C-064B-415C-8F7E-3FC9FEBFB5F4}"/>
              </a:ext>
            </a:extLst>
          </p:cNvPr>
          <p:cNvSpPr txBox="1"/>
          <p:nvPr/>
        </p:nvSpPr>
        <p:spPr>
          <a:xfrm>
            <a:off x="4572000" y="4517100"/>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spTree>
    <p:extLst>
      <p:ext uri="{BB962C8B-B14F-4D97-AF65-F5344CB8AC3E}">
        <p14:creationId xmlns:p14="http://schemas.microsoft.com/office/powerpoint/2010/main" val="6951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8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8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8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90"/>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9FD8E1B4-63BB-42A2-8A89-686E7A8C765A}"/>
              </a:ext>
            </a:extLst>
          </p:cNvPr>
          <p:cNvGraphicFramePr>
            <a:graphicFrameLocks noGrp="1"/>
          </p:cNvGraphicFramePr>
          <p:nvPr>
            <p:extLst>
              <p:ext uri="{D42A27DB-BD31-4B8C-83A1-F6EECF244321}">
                <p14:modId xmlns:p14="http://schemas.microsoft.com/office/powerpoint/2010/main" val="2451371286"/>
              </p:ext>
            </p:extLst>
          </p:nvPr>
        </p:nvGraphicFramePr>
        <p:xfrm>
          <a:off x="6959165" y="2293844"/>
          <a:ext cx="1467116" cy="1463040"/>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521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6E903D97-F840-41E7-8590-7F28D409935F}"/>
              </a:ext>
            </a:extLst>
          </p:cNvPr>
          <p:cNvSpPr>
            <a:spLocks noGrp="1"/>
          </p:cNvSpPr>
          <p:nvPr>
            <p:ph type="title"/>
          </p:nvPr>
        </p:nvSpPr>
        <p:spPr>
          <a:xfrm>
            <a:off x="854968" y="274638"/>
            <a:ext cx="7831832" cy="868362"/>
          </a:xfrm>
        </p:spPr>
        <p:txBody>
          <a:bodyPr/>
          <a:lstStyle/>
          <a:p>
            <a:r>
              <a:rPr lang="en-US" sz="3600" dirty="0"/>
              <a:t>Convolution of 2 Filters on RGB Image w. 3 Channels</a:t>
            </a:r>
            <a:endParaRPr lang="en-SE" sz="3600" dirty="0"/>
          </a:p>
        </p:txBody>
      </p:sp>
      <p:sp>
        <p:nvSpPr>
          <p:cNvPr id="3" name="Content Placeholder 2">
            <a:extLst>
              <a:ext uri="{FF2B5EF4-FFF2-40B4-BE49-F238E27FC236}">
                <a16:creationId xmlns:a16="http://schemas.microsoft.com/office/drawing/2014/main" id="{7618D0B7-3446-4341-9F2E-BAB4AF84A5B6}"/>
              </a:ext>
            </a:extLst>
          </p:cNvPr>
          <p:cNvSpPr>
            <a:spLocks noGrp="1"/>
          </p:cNvSpPr>
          <p:nvPr>
            <p:ph idx="1"/>
          </p:nvPr>
        </p:nvSpPr>
        <p:spPr>
          <a:xfrm>
            <a:off x="457200" y="5580082"/>
            <a:ext cx="8229600" cy="1194428"/>
          </a:xfrm>
        </p:spPr>
        <p:txBody>
          <a:bodyPr>
            <a:normAutofit fontScale="85000" lnSpcReduction="20000"/>
          </a:bodyPr>
          <a:lstStyle/>
          <a:p>
            <a:r>
              <a:rPr lang="en-US" dirty="0"/>
              <a:t>Each filter always has the same depth (3) as its input volume, and the number of filters always equals the depth (2) of its output volume</a:t>
            </a:r>
          </a:p>
        </p:txBody>
      </p:sp>
      <p:sp>
        <p:nvSpPr>
          <p:cNvPr id="4" name="Slide Number Placeholder 3">
            <a:extLst>
              <a:ext uri="{FF2B5EF4-FFF2-40B4-BE49-F238E27FC236}">
                <a16:creationId xmlns:a16="http://schemas.microsoft.com/office/drawing/2014/main" id="{72D69BC9-C786-44AB-BA8E-12BE918359D5}"/>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47" name="Table 46">
            <a:extLst>
              <a:ext uri="{FF2B5EF4-FFF2-40B4-BE49-F238E27FC236}">
                <a16:creationId xmlns:a16="http://schemas.microsoft.com/office/drawing/2014/main" id="{3351FDAD-F821-48B4-8AF0-533213A74941}"/>
              </a:ext>
            </a:extLst>
          </p:cNvPr>
          <p:cNvGraphicFramePr>
            <a:graphicFrameLocks noGrp="1"/>
          </p:cNvGraphicFramePr>
          <p:nvPr>
            <p:extLst>
              <p:ext uri="{D42A27DB-BD31-4B8C-83A1-F6EECF244321}">
                <p14:modId xmlns:p14="http://schemas.microsoft.com/office/powerpoint/2010/main" val="3355454425"/>
              </p:ext>
            </p:extLst>
          </p:nvPr>
        </p:nvGraphicFramePr>
        <p:xfrm>
          <a:off x="854968" y="1753103"/>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5"/>
                  </a:ext>
                </a:extLst>
              </a:tr>
            </a:tbl>
          </a:graphicData>
        </a:graphic>
      </p:graphicFrame>
      <p:graphicFrame>
        <p:nvGraphicFramePr>
          <p:cNvPr id="48" name="Table 47">
            <a:extLst>
              <a:ext uri="{FF2B5EF4-FFF2-40B4-BE49-F238E27FC236}">
                <a16:creationId xmlns:a16="http://schemas.microsoft.com/office/drawing/2014/main" id="{16759517-5594-49A3-A42B-556C4FF82C9C}"/>
              </a:ext>
            </a:extLst>
          </p:cNvPr>
          <p:cNvGraphicFramePr>
            <a:graphicFrameLocks noGrp="1"/>
          </p:cNvGraphicFramePr>
          <p:nvPr>
            <p:extLst>
              <p:ext uri="{D42A27DB-BD31-4B8C-83A1-F6EECF244321}">
                <p14:modId xmlns:p14="http://schemas.microsoft.com/office/powerpoint/2010/main" val="2967124585"/>
              </p:ext>
            </p:extLst>
          </p:nvPr>
        </p:nvGraphicFramePr>
        <p:xfrm>
          <a:off x="597293" y="1929867"/>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5"/>
                  </a:ext>
                </a:extLst>
              </a:tr>
            </a:tbl>
          </a:graphicData>
        </a:graphic>
      </p:graphicFrame>
      <p:graphicFrame>
        <p:nvGraphicFramePr>
          <p:cNvPr id="49" name="Table 48">
            <a:extLst>
              <a:ext uri="{FF2B5EF4-FFF2-40B4-BE49-F238E27FC236}">
                <a16:creationId xmlns:a16="http://schemas.microsoft.com/office/drawing/2014/main" id="{FDB72F8D-FA0F-4050-8CDF-EBB488FD3D94}"/>
              </a:ext>
            </a:extLst>
          </p:cNvPr>
          <p:cNvGraphicFramePr>
            <a:graphicFrameLocks noGrp="1"/>
          </p:cNvGraphicFramePr>
          <p:nvPr>
            <p:extLst>
              <p:ext uri="{D42A27DB-BD31-4B8C-83A1-F6EECF244321}">
                <p14:modId xmlns:p14="http://schemas.microsoft.com/office/powerpoint/2010/main" val="3947081658"/>
              </p:ext>
            </p:extLst>
          </p:nvPr>
        </p:nvGraphicFramePr>
        <p:xfrm>
          <a:off x="342340" y="2142652"/>
          <a:ext cx="2746830" cy="2741994"/>
        </p:xfrm>
        <a:graphic>
          <a:graphicData uri="http://schemas.openxmlformats.org/drawingml/2006/table">
            <a:tbl>
              <a:tblPr firstRow="1" bandRow="1"/>
              <a:tblGrid>
                <a:gridCol w="457805">
                  <a:extLst>
                    <a:ext uri="{9D8B030D-6E8A-4147-A177-3AD203B41FA5}">
                      <a16:colId xmlns:a16="http://schemas.microsoft.com/office/drawing/2014/main" val="20000"/>
                    </a:ext>
                  </a:extLst>
                </a:gridCol>
                <a:gridCol w="457805">
                  <a:extLst>
                    <a:ext uri="{9D8B030D-6E8A-4147-A177-3AD203B41FA5}">
                      <a16:colId xmlns:a16="http://schemas.microsoft.com/office/drawing/2014/main" val="20001"/>
                    </a:ext>
                  </a:extLst>
                </a:gridCol>
                <a:gridCol w="457805">
                  <a:extLst>
                    <a:ext uri="{9D8B030D-6E8A-4147-A177-3AD203B41FA5}">
                      <a16:colId xmlns:a16="http://schemas.microsoft.com/office/drawing/2014/main" val="20002"/>
                    </a:ext>
                  </a:extLst>
                </a:gridCol>
                <a:gridCol w="457805">
                  <a:extLst>
                    <a:ext uri="{9D8B030D-6E8A-4147-A177-3AD203B41FA5}">
                      <a16:colId xmlns:a16="http://schemas.microsoft.com/office/drawing/2014/main" val="20003"/>
                    </a:ext>
                  </a:extLst>
                </a:gridCol>
                <a:gridCol w="457805">
                  <a:extLst>
                    <a:ext uri="{9D8B030D-6E8A-4147-A177-3AD203B41FA5}">
                      <a16:colId xmlns:a16="http://schemas.microsoft.com/office/drawing/2014/main" val="20004"/>
                    </a:ext>
                  </a:extLst>
                </a:gridCol>
                <a:gridCol w="457805">
                  <a:extLst>
                    <a:ext uri="{9D8B030D-6E8A-4147-A177-3AD203B41FA5}">
                      <a16:colId xmlns:a16="http://schemas.microsoft.com/office/drawing/2014/main" val="20005"/>
                    </a:ext>
                  </a:extLst>
                </a:gridCol>
              </a:tblGrid>
              <a:tr h="45699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569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8E4477F-386E-424E-B9C5-1EE9E3CD1E2E}"/>
                  </a:ext>
                </a:extLst>
              </p:cNvPr>
              <p:cNvSpPr txBox="1"/>
              <p:nvPr/>
            </p:nvSpPr>
            <p:spPr>
              <a:xfrm>
                <a:off x="6059011" y="2883788"/>
                <a:ext cx="583813"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rPr>
                        <m:t>=</m:t>
                      </m:r>
                    </m:oMath>
                  </m:oMathPara>
                </a14:m>
                <a:endParaRPr lang="en-US" sz="3200" dirty="0">
                  <a:solidFill>
                    <a:prstClr val="black"/>
                  </a:solidFill>
                  <a:latin typeface="Calibri" panose="020F0502020204030204"/>
                </a:endParaRPr>
              </a:p>
            </p:txBody>
          </p:sp>
        </mc:Choice>
        <mc:Fallback xmlns="">
          <p:sp>
            <p:nvSpPr>
              <p:cNvPr id="50" name="TextBox 49">
                <a:extLst>
                  <a:ext uri="{FF2B5EF4-FFF2-40B4-BE49-F238E27FC236}">
                    <a16:creationId xmlns:a16="http://schemas.microsoft.com/office/drawing/2014/main" id="{38E4477F-386E-424E-B9C5-1EE9E3CD1E2E}"/>
                  </a:ext>
                </a:extLst>
              </p:cNvPr>
              <p:cNvSpPr txBox="1">
                <a:spLocks noRot="1" noChangeAspect="1" noMove="1" noResize="1" noEditPoints="1" noAdjustHandles="1" noChangeArrowheads="1" noChangeShapeType="1" noTextEdit="1"/>
              </p:cNvSpPr>
              <p:nvPr/>
            </p:nvSpPr>
            <p:spPr>
              <a:xfrm>
                <a:off x="6059011" y="2883788"/>
                <a:ext cx="583813" cy="584775"/>
              </a:xfrm>
              <a:prstGeom prst="rect">
                <a:avLst/>
              </a:prstGeom>
              <a:blipFill>
                <a:blip r:embed="rId3"/>
                <a:stretch>
                  <a:fillRect/>
                </a:stretch>
              </a:blipFill>
            </p:spPr>
            <p:txBody>
              <a:bodyPr/>
              <a:lstStyle/>
              <a:p>
                <a:r>
                  <a:rPr lang="en-SE">
                    <a:noFill/>
                  </a:rPr>
                  <a:t> </a:t>
                </a:r>
              </a:p>
            </p:txBody>
          </p:sp>
        </mc:Fallback>
      </mc:AlternateContent>
      <p:sp>
        <p:nvSpPr>
          <p:cNvPr id="51" name="TextBox 50">
            <a:extLst>
              <a:ext uri="{FF2B5EF4-FFF2-40B4-BE49-F238E27FC236}">
                <a16:creationId xmlns:a16="http://schemas.microsoft.com/office/drawing/2014/main" id="{1AD51771-76D3-47C4-A2C5-68054E30D726}"/>
              </a:ext>
            </a:extLst>
          </p:cNvPr>
          <p:cNvSpPr txBox="1"/>
          <p:nvPr/>
        </p:nvSpPr>
        <p:spPr>
          <a:xfrm>
            <a:off x="1030311" y="4791233"/>
            <a:ext cx="1370888" cy="523220"/>
          </a:xfrm>
          <a:prstGeom prst="rect">
            <a:avLst/>
          </a:prstGeom>
          <a:noFill/>
        </p:spPr>
        <p:txBody>
          <a:bodyPr wrap="none" rtlCol="0">
            <a:spAutoFit/>
          </a:bodyPr>
          <a:lstStyle/>
          <a:p>
            <a:pPr fontAlgn="auto">
              <a:spcBef>
                <a:spcPts val="0"/>
              </a:spcBef>
              <a:spcAft>
                <a:spcPts val="0"/>
              </a:spcAft>
            </a:pPr>
            <a:r>
              <a:rPr lang="en-US" sz="2800" dirty="0">
                <a:solidFill>
                  <a:prstClr val="black"/>
                </a:solidFill>
                <a:latin typeface="Calibri" panose="020F0502020204030204"/>
              </a:rPr>
              <a:t>6 x 6 x 3</a:t>
            </a:r>
          </a:p>
        </p:txBody>
      </p:sp>
      <p:sp>
        <p:nvSpPr>
          <p:cNvPr id="52" name="TextBox 51">
            <a:extLst>
              <a:ext uri="{FF2B5EF4-FFF2-40B4-BE49-F238E27FC236}">
                <a16:creationId xmlns:a16="http://schemas.microsoft.com/office/drawing/2014/main" id="{9366FAD9-AFE1-49DD-BF96-B3FA50D14CE0}"/>
              </a:ext>
            </a:extLst>
          </p:cNvPr>
          <p:cNvSpPr txBox="1"/>
          <p:nvPr/>
        </p:nvSpPr>
        <p:spPr>
          <a:xfrm>
            <a:off x="7020272" y="4737868"/>
            <a:ext cx="1454606"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4 x 4 x 2</a:t>
            </a:r>
          </a:p>
        </p:txBody>
      </p:sp>
      <p:graphicFrame>
        <p:nvGraphicFramePr>
          <p:cNvPr id="53" name="Table 52">
            <a:extLst>
              <a:ext uri="{FF2B5EF4-FFF2-40B4-BE49-F238E27FC236}">
                <a16:creationId xmlns:a16="http://schemas.microsoft.com/office/drawing/2014/main" id="{94DE7CF9-3749-4DE4-8B26-021DAE6A24F4}"/>
              </a:ext>
            </a:extLst>
          </p:cNvPr>
          <p:cNvGraphicFramePr>
            <a:graphicFrameLocks noGrp="1"/>
          </p:cNvGraphicFramePr>
          <p:nvPr>
            <p:extLst>
              <p:ext uri="{D42A27DB-BD31-4B8C-83A1-F6EECF244321}">
                <p14:modId xmlns:p14="http://schemas.microsoft.com/office/powerpoint/2010/main" val="1693062168"/>
              </p:ext>
            </p:extLst>
          </p:nvPr>
        </p:nvGraphicFramePr>
        <p:xfrm>
          <a:off x="4736638" y="34556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4" name="Table 53">
            <a:extLst>
              <a:ext uri="{FF2B5EF4-FFF2-40B4-BE49-F238E27FC236}">
                <a16:creationId xmlns:a16="http://schemas.microsoft.com/office/drawing/2014/main" id="{6B5A8964-3456-4A2F-8C59-7C11DAFCA3DF}"/>
              </a:ext>
            </a:extLst>
          </p:cNvPr>
          <p:cNvGraphicFramePr>
            <a:graphicFrameLocks noGrp="1"/>
          </p:cNvGraphicFramePr>
          <p:nvPr>
            <p:extLst>
              <p:ext uri="{D42A27DB-BD31-4B8C-83A1-F6EECF244321}">
                <p14:modId xmlns:p14="http://schemas.microsoft.com/office/powerpoint/2010/main" val="556516950"/>
              </p:ext>
            </p:extLst>
          </p:nvPr>
        </p:nvGraphicFramePr>
        <p:xfrm>
          <a:off x="4527653" y="36405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graphicFrame>
        <p:nvGraphicFramePr>
          <p:cNvPr id="55" name="Table 54">
            <a:extLst>
              <a:ext uri="{FF2B5EF4-FFF2-40B4-BE49-F238E27FC236}">
                <a16:creationId xmlns:a16="http://schemas.microsoft.com/office/drawing/2014/main" id="{2ACEAF25-4DE6-4828-8FD0-968C820F2769}"/>
              </a:ext>
            </a:extLst>
          </p:cNvPr>
          <p:cNvGraphicFramePr>
            <a:graphicFrameLocks noGrp="1"/>
          </p:cNvGraphicFramePr>
          <p:nvPr>
            <p:extLst>
              <p:ext uri="{D42A27DB-BD31-4B8C-83A1-F6EECF244321}">
                <p14:modId xmlns:p14="http://schemas.microsoft.com/office/powerpoint/2010/main" val="1707748576"/>
              </p:ext>
            </p:extLst>
          </p:nvPr>
        </p:nvGraphicFramePr>
        <p:xfrm>
          <a:off x="4351876" y="38024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bl>
          </a:graphicData>
        </a:graphic>
      </p:graphicFrame>
      <p:sp>
        <p:nvSpPr>
          <p:cNvPr id="56" name="TextBox 55">
            <a:extLst>
              <a:ext uri="{FF2B5EF4-FFF2-40B4-BE49-F238E27FC236}">
                <a16:creationId xmlns:a16="http://schemas.microsoft.com/office/drawing/2014/main" id="{CDCA217E-7EC0-4D9C-BB96-22D65810E806}"/>
              </a:ext>
            </a:extLst>
          </p:cNvPr>
          <p:cNvSpPr txBox="1"/>
          <p:nvPr/>
        </p:nvSpPr>
        <p:spPr>
          <a:xfrm>
            <a:off x="4230772" y="4791233"/>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EE36B8-2F5C-42EC-B878-852779D57EF8}"/>
                  </a:ext>
                </a:extLst>
              </p:cNvPr>
              <p:cNvSpPr txBox="1"/>
              <p:nvPr/>
            </p:nvSpPr>
            <p:spPr>
              <a:xfrm>
                <a:off x="3723767" y="3896840"/>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57" name="TextBox 56">
                <a:extLst>
                  <a:ext uri="{FF2B5EF4-FFF2-40B4-BE49-F238E27FC236}">
                    <a16:creationId xmlns:a16="http://schemas.microsoft.com/office/drawing/2014/main" id="{45EE36B8-2F5C-42EC-B878-852779D57EF8}"/>
                  </a:ext>
                </a:extLst>
              </p:cNvPr>
              <p:cNvSpPr txBox="1">
                <a:spLocks noRot="1" noChangeAspect="1" noMove="1" noResize="1" noEditPoints="1" noAdjustHandles="1" noChangeArrowheads="1" noChangeShapeType="1" noTextEdit="1"/>
              </p:cNvSpPr>
              <p:nvPr/>
            </p:nvSpPr>
            <p:spPr>
              <a:xfrm>
                <a:off x="3723767" y="3896840"/>
                <a:ext cx="476412" cy="584775"/>
              </a:xfrm>
              <a:prstGeom prst="rect">
                <a:avLst/>
              </a:prstGeom>
              <a:blipFill>
                <a:blip r:embed="rId4"/>
                <a:stretch>
                  <a:fillRect/>
                </a:stretch>
              </a:blipFill>
            </p:spPr>
            <p:txBody>
              <a:bodyPr/>
              <a:lstStyle/>
              <a:p>
                <a:r>
                  <a:rPr lang="en-SE">
                    <a:noFill/>
                  </a:rPr>
                  <a:t> </a:t>
                </a:r>
              </a:p>
            </p:txBody>
          </p:sp>
        </mc:Fallback>
      </mc:AlternateContent>
      <p:graphicFrame>
        <p:nvGraphicFramePr>
          <p:cNvPr id="58" name="Table 57">
            <a:extLst>
              <a:ext uri="{FF2B5EF4-FFF2-40B4-BE49-F238E27FC236}">
                <a16:creationId xmlns:a16="http://schemas.microsoft.com/office/drawing/2014/main" id="{7C760951-1051-4AAF-BCCF-88121091624F}"/>
              </a:ext>
            </a:extLst>
          </p:cNvPr>
          <p:cNvGraphicFramePr>
            <a:graphicFrameLocks noGrp="1"/>
          </p:cNvGraphicFramePr>
          <p:nvPr>
            <p:extLst>
              <p:ext uri="{D42A27DB-BD31-4B8C-83A1-F6EECF244321}">
                <p14:modId xmlns:p14="http://schemas.microsoft.com/office/powerpoint/2010/main" val="2631453680"/>
              </p:ext>
            </p:extLst>
          </p:nvPr>
        </p:nvGraphicFramePr>
        <p:xfrm>
          <a:off x="6823850" y="2419459"/>
          <a:ext cx="1467116" cy="1467352"/>
        </p:xfrm>
        <a:graphic>
          <a:graphicData uri="http://schemas.openxmlformats.org/drawingml/2006/table">
            <a:tbl>
              <a:tblPr firstRow="1" bandRow="1"/>
              <a:tblGrid>
                <a:gridCol w="366779">
                  <a:extLst>
                    <a:ext uri="{9D8B030D-6E8A-4147-A177-3AD203B41FA5}">
                      <a16:colId xmlns:a16="http://schemas.microsoft.com/office/drawing/2014/main" val="20000"/>
                    </a:ext>
                  </a:extLst>
                </a:gridCol>
                <a:gridCol w="366779">
                  <a:extLst>
                    <a:ext uri="{9D8B030D-6E8A-4147-A177-3AD203B41FA5}">
                      <a16:colId xmlns:a16="http://schemas.microsoft.com/office/drawing/2014/main" val="20001"/>
                    </a:ext>
                  </a:extLst>
                </a:gridCol>
                <a:gridCol w="366779">
                  <a:extLst>
                    <a:ext uri="{9D8B030D-6E8A-4147-A177-3AD203B41FA5}">
                      <a16:colId xmlns:a16="http://schemas.microsoft.com/office/drawing/2014/main" val="20002"/>
                    </a:ext>
                  </a:extLst>
                </a:gridCol>
                <a:gridCol w="366779">
                  <a:extLst>
                    <a:ext uri="{9D8B030D-6E8A-4147-A177-3AD203B41FA5}">
                      <a16:colId xmlns:a16="http://schemas.microsoft.com/office/drawing/2014/main" val="20003"/>
                    </a:ext>
                  </a:extLst>
                </a:gridCol>
              </a:tblGrid>
              <a:tr h="3668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668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bl>
          </a:graphicData>
        </a:graphic>
      </p:graphicFrame>
      <p:graphicFrame>
        <p:nvGraphicFramePr>
          <p:cNvPr id="59" name="Table 58">
            <a:extLst>
              <a:ext uri="{FF2B5EF4-FFF2-40B4-BE49-F238E27FC236}">
                <a16:creationId xmlns:a16="http://schemas.microsoft.com/office/drawing/2014/main" id="{741E87D6-B35F-41D2-BDE5-7A5ABACDC477}"/>
              </a:ext>
            </a:extLst>
          </p:cNvPr>
          <p:cNvGraphicFramePr>
            <a:graphicFrameLocks noGrp="1"/>
          </p:cNvGraphicFramePr>
          <p:nvPr>
            <p:extLst>
              <p:ext uri="{D42A27DB-BD31-4B8C-83A1-F6EECF244321}">
                <p14:modId xmlns:p14="http://schemas.microsoft.com/office/powerpoint/2010/main" val="2486403789"/>
              </p:ext>
            </p:extLst>
          </p:nvPr>
        </p:nvGraphicFramePr>
        <p:xfrm>
          <a:off x="4736638" y="1268760"/>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0" name="Table 59">
            <a:extLst>
              <a:ext uri="{FF2B5EF4-FFF2-40B4-BE49-F238E27FC236}">
                <a16:creationId xmlns:a16="http://schemas.microsoft.com/office/drawing/2014/main" id="{1D378165-D60A-46B9-8CF6-FB2EFF215F9D}"/>
              </a:ext>
            </a:extLst>
          </p:cNvPr>
          <p:cNvGraphicFramePr>
            <a:graphicFrameLocks noGrp="1"/>
          </p:cNvGraphicFramePr>
          <p:nvPr>
            <p:extLst>
              <p:ext uri="{D42A27DB-BD31-4B8C-83A1-F6EECF244321}">
                <p14:modId xmlns:p14="http://schemas.microsoft.com/office/powerpoint/2010/main" val="677882221"/>
              </p:ext>
            </p:extLst>
          </p:nvPr>
        </p:nvGraphicFramePr>
        <p:xfrm>
          <a:off x="4527653" y="1453688"/>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p:graphicFrame>
        <p:nvGraphicFramePr>
          <p:cNvPr id="61" name="Table 60">
            <a:extLst>
              <a:ext uri="{FF2B5EF4-FFF2-40B4-BE49-F238E27FC236}">
                <a16:creationId xmlns:a16="http://schemas.microsoft.com/office/drawing/2014/main" id="{BF255616-5684-4254-89CB-F2B633F9AEC2}"/>
              </a:ext>
            </a:extLst>
          </p:cNvPr>
          <p:cNvGraphicFramePr>
            <a:graphicFrameLocks noGrp="1"/>
          </p:cNvGraphicFramePr>
          <p:nvPr>
            <p:extLst>
              <p:ext uri="{D42A27DB-BD31-4B8C-83A1-F6EECF244321}">
                <p14:modId xmlns:p14="http://schemas.microsoft.com/office/powerpoint/2010/main" val="3531607808"/>
              </p:ext>
            </p:extLst>
          </p:nvPr>
        </p:nvGraphicFramePr>
        <p:xfrm>
          <a:off x="4351876" y="1615591"/>
          <a:ext cx="1157724" cy="1097280"/>
        </p:xfrm>
        <a:graphic>
          <a:graphicData uri="http://schemas.openxmlformats.org/drawingml/2006/table">
            <a:tbl>
              <a:tblPr firstRow="1" bandRow="1"/>
              <a:tblGrid>
                <a:gridCol w="385908">
                  <a:extLst>
                    <a:ext uri="{9D8B030D-6E8A-4147-A177-3AD203B41FA5}">
                      <a16:colId xmlns:a16="http://schemas.microsoft.com/office/drawing/2014/main" val="20000"/>
                    </a:ext>
                  </a:extLst>
                </a:gridCol>
                <a:gridCol w="385908">
                  <a:extLst>
                    <a:ext uri="{9D8B030D-6E8A-4147-A177-3AD203B41FA5}">
                      <a16:colId xmlns:a16="http://schemas.microsoft.com/office/drawing/2014/main" val="20001"/>
                    </a:ext>
                  </a:extLst>
                </a:gridCol>
                <a:gridCol w="385908">
                  <a:extLst>
                    <a:ext uri="{9D8B030D-6E8A-4147-A177-3AD203B41FA5}">
                      <a16:colId xmlns:a16="http://schemas.microsoft.com/office/drawing/2014/main" val="20002"/>
                    </a:ext>
                  </a:extLst>
                </a:gridCol>
              </a:tblGrid>
              <a:tr h="3361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3361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D8710B-D710-475D-BA40-9761682462CB}"/>
                  </a:ext>
                </a:extLst>
              </p:cNvPr>
              <p:cNvSpPr txBox="1"/>
              <p:nvPr/>
            </p:nvSpPr>
            <p:spPr>
              <a:xfrm>
                <a:off x="3723767" y="1723225"/>
                <a:ext cx="476412" cy="584775"/>
              </a:xfrm>
              <a:prstGeom prst="rect">
                <a:avLst/>
              </a:prstGeom>
              <a:noFill/>
            </p:spPr>
            <p:txBody>
              <a:bodyPr wrap="non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200" i="1" smtClean="0">
                          <a:solidFill>
                            <a:prstClr val="black"/>
                          </a:solidFill>
                          <a:latin typeface="Cambria Math" charset="0"/>
                          <a:ea typeface="Cambria Math" charset="0"/>
                          <a:cs typeface="Cambria Math" charset="0"/>
                        </a:rPr>
                        <m:t>∗</m:t>
                      </m:r>
                    </m:oMath>
                  </m:oMathPara>
                </a14:m>
                <a:endParaRPr lang="en-US" sz="3200" dirty="0">
                  <a:solidFill>
                    <a:prstClr val="black"/>
                  </a:solidFill>
                  <a:latin typeface="Calibri" panose="020F0502020204030204"/>
                </a:endParaRPr>
              </a:p>
            </p:txBody>
          </p:sp>
        </mc:Choice>
        <mc:Fallback xmlns="">
          <p:sp>
            <p:nvSpPr>
              <p:cNvPr id="62" name="TextBox 61">
                <a:extLst>
                  <a:ext uri="{FF2B5EF4-FFF2-40B4-BE49-F238E27FC236}">
                    <a16:creationId xmlns:a16="http://schemas.microsoft.com/office/drawing/2014/main" id="{0BD8710B-D710-475D-BA40-9761682462CB}"/>
                  </a:ext>
                </a:extLst>
              </p:cNvPr>
              <p:cNvSpPr txBox="1">
                <a:spLocks noRot="1" noChangeAspect="1" noMove="1" noResize="1" noEditPoints="1" noAdjustHandles="1" noChangeArrowheads="1" noChangeShapeType="1" noTextEdit="1"/>
              </p:cNvSpPr>
              <p:nvPr/>
            </p:nvSpPr>
            <p:spPr>
              <a:xfrm>
                <a:off x="3723767" y="1723225"/>
                <a:ext cx="476412" cy="584775"/>
              </a:xfrm>
              <a:prstGeom prst="rect">
                <a:avLst/>
              </a:prstGeom>
              <a:blipFill>
                <a:blip r:embed="rId5"/>
                <a:stretch>
                  <a:fillRect/>
                </a:stretch>
              </a:blipFill>
            </p:spPr>
            <p:txBody>
              <a:bodyPr/>
              <a:lstStyle/>
              <a:p>
                <a:r>
                  <a:rPr lang="en-SE">
                    <a:noFill/>
                  </a:rPr>
                  <a:t> </a:t>
                </a:r>
              </a:p>
            </p:txBody>
          </p:sp>
        </mc:Fallback>
      </mc:AlternateContent>
      <p:sp>
        <p:nvSpPr>
          <p:cNvPr id="63" name="TextBox 62">
            <a:extLst>
              <a:ext uri="{FF2B5EF4-FFF2-40B4-BE49-F238E27FC236}">
                <a16:creationId xmlns:a16="http://schemas.microsoft.com/office/drawing/2014/main" id="{D378DD08-A228-41B0-B929-9678222A7EF3}"/>
              </a:ext>
            </a:extLst>
          </p:cNvPr>
          <p:cNvSpPr txBox="1"/>
          <p:nvPr/>
        </p:nvSpPr>
        <p:spPr>
          <a:xfrm>
            <a:off x="4230772" y="2687381"/>
            <a:ext cx="1454605" cy="523220"/>
          </a:xfrm>
          <a:prstGeom prst="rect">
            <a:avLst/>
          </a:prstGeom>
          <a:noFill/>
        </p:spPr>
        <p:txBody>
          <a:bodyPr wrap="square" rtlCol="0">
            <a:spAutoFit/>
          </a:bodyPr>
          <a:lstStyle/>
          <a:p>
            <a:pPr fontAlgn="auto">
              <a:spcBef>
                <a:spcPts val="0"/>
              </a:spcBef>
              <a:spcAft>
                <a:spcPts val="0"/>
              </a:spcAft>
            </a:pPr>
            <a:r>
              <a:rPr lang="en-US" sz="2800" dirty="0">
                <a:solidFill>
                  <a:prstClr val="black"/>
                </a:solidFill>
                <a:latin typeface="Calibri" panose="020F0502020204030204"/>
              </a:rPr>
              <a:t>3 x 3 x 3</a:t>
            </a:r>
          </a:p>
        </p:txBody>
      </p:sp>
      <p:pic>
        <p:nvPicPr>
          <p:cNvPr id="69" name="Graphic 68">
            <a:extLst>
              <a:ext uri="{FF2B5EF4-FFF2-40B4-BE49-F238E27FC236}">
                <a16:creationId xmlns:a16="http://schemas.microsoft.com/office/drawing/2014/main" id="{263E6E45-F850-43EF-9628-C392596E1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21286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295400"/>
                <a:ext cx="8229600" cy="2133600"/>
              </a:xfrm>
            </p:spPr>
            <p:txBody>
              <a:bodyPr>
                <a:normAutofit fontScale="85000" lnSpcReduction="20000"/>
              </a:bodyPr>
              <a:lstStyle/>
              <a:p>
                <a:r>
                  <a:rPr lang="en-US" dirty="0">
                    <a:solidFill>
                      <a:schemeClr val="tx1"/>
                    </a:solidFill>
                    <a:latin typeface="Courier New" panose="02070309020205020404" pitchFamily="49" charset="0"/>
                    <a:cs typeface="Courier New" panose="02070309020205020404" pitchFamily="49" charset="0"/>
                  </a:rPr>
                  <a:t>conv=nn.Conv2d(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=1,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1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 1 output activation maps (</a:t>
                </a:r>
                <a:r>
                  <a:rPr lang="en-US" dirty="0" err="1">
                    <a:solidFill>
                      <a:schemeClr val="tx1"/>
                    </a:solidFill>
                  </a:rPr>
                  <a:t>out_channels</a:t>
                </a:r>
                <a:r>
                  <a:rPr lang="en-US" dirty="0">
                    <a:solidFill>
                      <a:schemeClr val="tx1"/>
                    </a:solidFill>
                  </a:rPr>
                  <a:t>=1). </a:t>
                </a:r>
              </a:p>
              <a:p>
                <a:pPr lvl="1"/>
                <a:r>
                  <a:rPr lang="en-US" dirty="0">
                    <a:solidFill>
                      <a:schemeClr val="tx1"/>
                    </a:solidFill>
                  </a:rPr>
                  <a:t>The biases are assumed to be 0</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295400"/>
                <a:ext cx="8229600" cy="2133600"/>
              </a:xfrm>
              <a:blipFill>
                <a:blip r:embed="rId2"/>
                <a:stretch>
                  <a:fillRect l="-1259" t="-5714" b="-34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TextBox 8">
            <a:extLst>
              <a:ext uri="{FF2B5EF4-FFF2-40B4-BE49-F238E27FC236}">
                <a16:creationId xmlns:a16="http://schemas.microsoft.com/office/drawing/2014/main" id="{90EC00E7-83CE-4AAD-9054-3F3D12EC7D15}"/>
              </a:ext>
            </a:extLst>
          </p:cNvPr>
          <p:cNvSpPr txBox="1"/>
          <p:nvPr/>
        </p:nvSpPr>
        <p:spPr>
          <a:xfrm>
            <a:off x="288032" y="5847655"/>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01191" y="5847655"/>
            <a:ext cx="1947969" cy="461665"/>
          </a:xfrm>
          <a:prstGeom prst="rect">
            <a:avLst/>
          </a:prstGeom>
          <a:noFill/>
        </p:spPr>
        <p:txBody>
          <a:bodyPr wrap="none" rtlCol="0">
            <a:spAutoFit/>
          </a:bodyPr>
          <a:lstStyle/>
          <a:p>
            <a:r>
              <a:rPr lang="en-US" sz="2400" dirty="0"/>
              <a:t>1 filter/kernel</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067834" y="5847655"/>
            <a:ext cx="1040670" cy="461665"/>
          </a:xfrm>
          <a:prstGeom prst="rect">
            <a:avLst/>
          </a:prstGeom>
          <a:noFill/>
        </p:spPr>
        <p:txBody>
          <a:bodyPr wrap="none" rtlCol="0">
            <a:spAutoFit/>
          </a:bodyPr>
          <a:lstStyle/>
          <a:p>
            <a:r>
              <a:rPr lang="en-US" sz="2400" dirty="0"/>
              <a:t>output</a:t>
            </a:r>
            <a:endParaRPr lang="en-SE" sz="2400" dirty="0"/>
          </a:p>
        </p:txBody>
      </p:sp>
      <p:pic>
        <p:nvPicPr>
          <p:cNvPr id="13" name="Picture 12">
            <a:extLst>
              <a:ext uri="{FF2B5EF4-FFF2-40B4-BE49-F238E27FC236}">
                <a16:creationId xmlns:a16="http://schemas.microsoft.com/office/drawing/2014/main" id="{E585FE8A-DAC2-4BF8-A0C2-6C0EE0CDB30F}"/>
              </a:ext>
            </a:extLst>
          </p:cNvPr>
          <p:cNvPicPr>
            <a:picLocks noChangeAspect="1"/>
          </p:cNvPicPr>
          <p:nvPr/>
        </p:nvPicPr>
        <p:blipFill>
          <a:blip r:embed="rId3"/>
          <a:stretch>
            <a:fillRect/>
          </a:stretch>
        </p:blipFill>
        <p:spPr>
          <a:xfrm>
            <a:off x="421704" y="3561336"/>
            <a:ext cx="8430802" cy="2286319"/>
          </a:xfrm>
          <a:prstGeom prst="rect">
            <a:avLst/>
          </a:prstGeom>
        </p:spPr>
      </p:pic>
      <p:sp>
        <p:nvSpPr>
          <p:cNvPr id="15" name="TextBox 14">
            <a:extLst>
              <a:ext uri="{FF2B5EF4-FFF2-40B4-BE49-F238E27FC236}">
                <a16:creationId xmlns:a16="http://schemas.microsoft.com/office/drawing/2014/main" id="{FC1E6221-C4FF-4E17-80C2-96D2D2D05013}"/>
              </a:ext>
            </a:extLst>
          </p:cNvPr>
          <p:cNvSpPr txBox="1"/>
          <p:nvPr/>
        </p:nvSpPr>
        <p:spPr>
          <a:xfrm>
            <a:off x="800039" y="6604084"/>
            <a:ext cx="7674131" cy="253916"/>
          </a:xfrm>
          <a:prstGeom prst="rect">
            <a:avLst/>
          </a:prstGeom>
          <a:noFill/>
        </p:spPr>
        <p:txBody>
          <a:bodyPr wrap="square">
            <a:spAutoFit/>
          </a:bodyPr>
          <a:lstStyle/>
          <a:p>
            <a:r>
              <a:rPr lang="en-SE" sz="1050" dirty="0"/>
              <a:t>https://www.coursera.org/learn/deep-neural-networks-with-pytorch/lecture/1rUTu/9-3-multiple-input-and-output-channels</a:t>
            </a:r>
          </a:p>
        </p:txBody>
      </p:sp>
    </p:spTree>
    <p:extLst>
      <p:ext uri="{BB962C8B-B14F-4D97-AF65-F5344CB8AC3E}">
        <p14:creationId xmlns:p14="http://schemas.microsoft.com/office/powerpoint/2010/main" val="354182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solidFill>
                  <a:srgbClr val="FF0000"/>
                </a:solidFill>
              </a:rPr>
              <a:t>CNN Convolution layers</a:t>
            </a:r>
          </a:p>
          <a:p>
            <a:r>
              <a:rPr lang="en-US" dirty="0"/>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109280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7ABA-48A9-4A9F-9F81-B2FFD5840F3C}"/>
              </a:ext>
            </a:extLst>
          </p:cNvPr>
          <p:cNvSpPr>
            <a:spLocks noGrp="1"/>
          </p:cNvSpPr>
          <p:nvPr>
            <p:ph type="title"/>
          </p:nvPr>
        </p:nvSpPr>
        <p:spPr/>
        <p:txBody>
          <a:bodyPr/>
          <a:lstStyle/>
          <a:p>
            <a:r>
              <a:rPr lang="en-US" dirty="0"/>
              <a:t>Convolution Example 2</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EAA779-0405-438E-BA51-3CA688AD7C52}"/>
                  </a:ext>
                </a:extLst>
              </p:cNvPr>
              <p:cNvSpPr>
                <a:spLocks noGrp="1"/>
              </p:cNvSpPr>
              <p:nvPr>
                <p:ph idx="1"/>
              </p:nvPr>
            </p:nvSpPr>
            <p:spPr>
              <a:xfrm>
                <a:off x="457200" y="1196752"/>
                <a:ext cx="8229600" cy="1760622"/>
              </a:xfrm>
            </p:spPr>
            <p:txBody>
              <a:bodyPr>
                <a:normAutofit fontScale="70000" lnSpcReduction="20000"/>
              </a:bodyPr>
              <a:lstStyle/>
              <a:p>
                <a:r>
                  <a:rPr lang="en-US" dirty="0">
                    <a:solidFill>
                      <a:schemeClr val="tx1"/>
                    </a:solidFill>
                    <a:latin typeface="Courier New" panose="02070309020205020404" pitchFamily="49" charset="0"/>
                    <a:cs typeface="Courier New" panose="02070309020205020404" pitchFamily="49" charset="0"/>
                  </a:rPr>
                  <a:t>conv4=nn.Conv2d(</a:t>
                </a:r>
                <a:r>
                  <a:rPr lang="en-US" dirty="0" err="1">
                    <a:solidFill>
                      <a:schemeClr val="tx1"/>
                    </a:solidFill>
                    <a:latin typeface="Courier New" panose="02070309020205020404" pitchFamily="49" charset="0"/>
                    <a:cs typeface="Courier New" panose="02070309020205020404" pitchFamily="49" charset="0"/>
                  </a:rPr>
                  <a:t>in_channels</a:t>
                </a:r>
                <a:r>
                  <a:rPr lang="en-US" dirty="0">
                    <a:solidFill>
                      <a:schemeClr val="tx1"/>
                    </a:solidFill>
                    <a:latin typeface="Courier New" panose="02070309020205020404" pitchFamily="49" charset="0"/>
                    <a:cs typeface="Courier New" panose="02070309020205020404" pitchFamily="49" charset="0"/>
                  </a:rPr>
                  <a:t>=2, </a:t>
                </a:r>
                <a:r>
                  <a:rPr lang="en-US" dirty="0" err="1">
                    <a:solidFill>
                      <a:schemeClr val="tx1"/>
                    </a:solidFill>
                    <a:latin typeface="Courier New" panose="02070309020205020404" pitchFamily="49" charset="0"/>
                    <a:cs typeface="Courier New" panose="02070309020205020404" pitchFamily="49" charset="0"/>
                  </a:rPr>
                  <a:t>out_channels</a:t>
                </a:r>
                <a:r>
                  <a:rPr lang="en-US" dirty="0">
                    <a:solidFill>
                      <a:schemeClr val="tx1"/>
                    </a:solidFill>
                    <a:latin typeface="Courier New" panose="02070309020205020404" pitchFamily="49" charset="0"/>
                    <a:cs typeface="Courier New" panose="02070309020205020404" pitchFamily="49" charset="0"/>
                  </a:rPr>
                  <a:t>=3, </a:t>
                </a:r>
                <a:r>
                  <a:rPr lang="en-US" dirty="0" err="1">
                    <a:solidFill>
                      <a:schemeClr val="tx1"/>
                    </a:solidFill>
                    <a:latin typeface="Courier New" panose="02070309020205020404" pitchFamily="49" charset="0"/>
                    <a:cs typeface="Courier New" panose="02070309020205020404" pitchFamily="49" charset="0"/>
                  </a:rPr>
                  <a:t>kernel_size</a:t>
                </a:r>
                <a:r>
                  <a:rPr lang="en-US" dirty="0">
                    <a:solidFill>
                      <a:schemeClr val="tx1"/>
                    </a:solidFill>
                    <a:latin typeface="Courier New" panose="02070309020205020404" pitchFamily="49" charset="0"/>
                    <a:cs typeface="Courier New" panose="02070309020205020404" pitchFamily="49" charset="0"/>
                  </a:rPr>
                  <a:t>=3)</a:t>
                </a:r>
              </a:p>
              <a:p>
                <a:pPr lvl="1"/>
                <a:r>
                  <a:rPr lang="en-US" dirty="0" err="1">
                    <a:solidFill>
                      <a:schemeClr val="tx1"/>
                    </a:solidFill>
                  </a:rPr>
                  <a:t>Pytorch</a:t>
                </a:r>
                <a:r>
                  <a:rPr lang="en-US" dirty="0">
                    <a:solidFill>
                      <a:schemeClr val="tx1"/>
                    </a:solidFill>
                  </a:rPr>
                  <a:t> code for a CONV layer with an input image with 2 channels (</a:t>
                </a:r>
                <a:r>
                  <a:rPr lang="en-US" dirty="0" err="1">
                    <a:solidFill>
                      <a:schemeClr val="tx1"/>
                    </a:solidFill>
                  </a:rPr>
                  <a:t>in_channels</a:t>
                </a:r>
                <a:r>
                  <a:rPr lang="en-US" dirty="0">
                    <a:solidFill>
                      <a:schemeClr val="tx1"/>
                    </a:solidFill>
                  </a:rPr>
                  <a:t>=2), 3 </a:t>
                </a:r>
                <a14:m>
                  <m:oMath xmlns:m="http://schemas.openxmlformats.org/officeDocument/2006/math">
                    <m:r>
                      <a:rPr lang="en-US" b="0" i="1" smtClean="0">
                        <a:solidFill>
                          <a:schemeClr val="tx1"/>
                        </a:solidFill>
                        <a:latin typeface="Cambria Math" panose="02040503050406030204" pitchFamily="18" charset="0"/>
                      </a:rPr>
                      <m:t>3×3</m:t>
                    </m:r>
                  </m:oMath>
                </a14:m>
                <a:r>
                  <a:rPr lang="en-US" dirty="0">
                    <a:solidFill>
                      <a:schemeClr val="tx1"/>
                    </a:solidFill>
                  </a:rPr>
                  <a:t> filters, 3 output activation maps (</a:t>
                </a:r>
                <a:r>
                  <a:rPr lang="en-US" dirty="0" err="1">
                    <a:solidFill>
                      <a:schemeClr val="tx1"/>
                    </a:solidFill>
                  </a:rPr>
                  <a:t>out_channels</a:t>
                </a:r>
                <a:r>
                  <a:rPr lang="en-US" dirty="0">
                    <a:solidFill>
                      <a:schemeClr val="tx1"/>
                    </a:solidFill>
                  </a:rPr>
                  <a:t>=3)</a:t>
                </a:r>
              </a:p>
              <a:p>
                <a:pPr lvl="1"/>
                <a:r>
                  <a:rPr lang="en-US" dirty="0">
                    <a:solidFill>
                      <a:schemeClr val="tx1"/>
                    </a:solidFill>
                  </a:rPr>
                  <a:t>The biases are assumed to be 0 </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CEAA779-0405-438E-BA51-3CA688AD7C52}"/>
                  </a:ext>
                </a:extLst>
              </p:cNvPr>
              <p:cNvSpPr>
                <a:spLocks noGrp="1" noRot="1" noChangeAspect="1" noMove="1" noResize="1" noEditPoints="1" noAdjustHandles="1" noChangeArrowheads="1" noChangeShapeType="1" noTextEdit="1"/>
              </p:cNvSpPr>
              <p:nvPr>
                <p:ph idx="1"/>
              </p:nvPr>
            </p:nvSpPr>
            <p:spPr>
              <a:xfrm>
                <a:off x="457200" y="1196752"/>
                <a:ext cx="8229600" cy="1760622"/>
              </a:xfrm>
              <a:blipFill>
                <a:blip r:embed="rId2"/>
                <a:stretch>
                  <a:fillRect l="-815" t="-4844" b="-4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F856B3-8F7B-4559-8E00-497ADE1B721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AFAF2DA3-F304-40AA-AAFB-A9CB873FCA16}"/>
              </a:ext>
            </a:extLst>
          </p:cNvPr>
          <p:cNvPicPr>
            <a:picLocks noChangeAspect="1"/>
          </p:cNvPicPr>
          <p:nvPr/>
        </p:nvPicPr>
        <p:blipFill>
          <a:blip r:embed="rId3"/>
          <a:stretch>
            <a:fillRect/>
          </a:stretch>
        </p:blipFill>
        <p:spPr>
          <a:xfrm>
            <a:off x="223072" y="3108682"/>
            <a:ext cx="8697856" cy="3022968"/>
          </a:xfrm>
          <a:prstGeom prst="rect">
            <a:avLst/>
          </a:prstGeom>
        </p:spPr>
      </p:pic>
      <p:sp>
        <p:nvSpPr>
          <p:cNvPr id="9" name="TextBox 8">
            <a:extLst>
              <a:ext uri="{FF2B5EF4-FFF2-40B4-BE49-F238E27FC236}">
                <a16:creationId xmlns:a16="http://schemas.microsoft.com/office/drawing/2014/main" id="{90EC00E7-83CE-4AAD-9054-3F3D12EC7D15}"/>
              </a:ext>
            </a:extLst>
          </p:cNvPr>
          <p:cNvSpPr txBox="1"/>
          <p:nvPr/>
        </p:nvSpPr>
        <p:spPr>
          <a:xfrm>
            <a:off x="683568" y="5331767"/>
            <a:ext cx="853119" cy="461665"/>
          </a:xfrm>
          <a:prstGeom prst="rect">
            <a:avLst/>
          </a:prstGeom>
          <a:noFill/>
        </p:spPr>
        <p:txBody>
          <a:bodyPr wrap="none" rtlCol="0">
            <a:spAutoFit/>
          </a:bodyPr>
          <a:lstStyle/>
          <a:p>
            <a:r>
              <a:rPr lang="en-US" sz="2400" dirty="0"/>
              <a:t>input</a:t>
            </a:r>
            <a:endParaRPr lang="en-SE" sz="2400" dirty="0"/>
          </a:p>
        </p:txBody>
      </p:sp>
      <p:sp>
        <p:nvSpPr>
          <p:cNvPr id="10" name="TextBox 9">
            <a:extLst>
              <a:ext uri="{FF2B5EF4-FFF2-40B4-BE49-F238E27FC236}">
                <a16:creationId xmlns:a16="http://schemas.microsoft.com/office/drawing/2014/main" id="{1E23FBF2-9071-4AC3-B67D-C7172A599E7F}"/>
              </a:ext>
            </a:extLst>
          </p:cNvPr>
          <p:cNvSpPr txBox="1"/>
          <p:nvPr/>
        </p:nvSpPr>
        <p:spPr>
          <a:xfrm>
            <a:off x="1536687" y="6166793"/>
            <a:ext cx="2255746" cy="461665"/>
          </a:xfrm>
          <a:prstGeom prst="rect">
            <a:avLst/>
          </a:prstGeom>
          <a:noFill/>
        </p:spPr>
        <p:txBody>
          <a:bodyPr wrap="none" rtlCol="0">
            <a:spAutoFit/>
          </a:bodyPr>
          <a:lstStyle/>
          <a:p>
            <a:r>
              <a:rPr lang="en-US" sz="2400" dirty="0"/>
              <a:t>3 filters/kernels</a:t>
            </a:r>
            <a:endParaRPr lang="en-SE" sz="2400" dirty="0"/>
          </a:p>
        </p:txBody>
      </p:sp>
      <p:sp>
        <p:nvSpPr>
          <p:cNvPr id="11" name="TextBox 10">
            <a:extLst>
              <a:ext uri="{FF2B5EF4-FFF2-40B4-BE49-F238E27FC236}">
                <a16:creationId xmlns:a16="http://schemas.microsoft.com/office/drawing/2014/main" id="{241BF6B0-5CF7-426C-9144-01C2330C61DB}"/>
              </a:ext>
            </a:extLst>
          </p:cNvPr>
          <p:cNvSpPr txBox="1"/>
          <p:nvPr/>
        </p:nvSpPr>
        <p:spPr>
          <a:xfrm>
            <a:off x="8103330" y="6166793"/>
            <a:ext cx="1040670" cy="461665"/>
          </a:xfrm>
          <a:prstGeom prst="rect">
            <a:avLst/>
          </a:prstGeom>
          <a:noFill/>
        </p:spPr>
        <p:txBody>
          <a:bodyPr wrap="none" rtlCol="0">
            <a:spAutoFit/>
          </a:bodyPr>
          <a:lstStyle/>
          <a:p>
            <a:r>
              <a:rPr lang="en-US" sz="2400" dirty="0"/>
              <a:t>output</a:t>
            </a:r>
            <a:endParaRPr lang="en-SE" sz="2400" dirty="0"/>
          </a:p>
        </p:txBody>
      </p:sp>
    </p:spTree>
    <p:extLst>
      <p:ext uri="{BB962C8B-B14F-4D97-AF65-F5344CB8AC3E}">
        <p14:creationId xmlns:p14="http://schemas.microsoft.com/office/powerpoint/2010/main" val="190099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06B7-BB5C-4121-829D-2CCBEE1B2EFC}"/>
              </a:ext>
            </a:extLst>
          </p:cNvPr>
          <p:cNvSpPr>
            <a:spLocks noGrp="1"/>
          </p:cNvSpPr>
          <p:nvPr>
            <p:ph type="title"/>
          </p:nvPr>
        </p:nvSpPr>
        <p:spPr/>
        <p:txBody>
          <a:bodyPr/>
          <a:lstStyle/>
          <a:p>
            <a:r>
              <a:rPr lang="en-US" dirty="0"/>
              <a:t>Convolution Example 2: Filters and Input Image</a:t>
            </a:r>
            <a:endParaRPr lang="en-SE" dirty="0"/>
          </a:p>
        </p:txBody>
      </p:sp>
      <p:sp>
        <p:nvSpPr>
          <p:cNvPr id="3" name="Content Placeholder 2">
            <a:extLst>
              <a:ext uri="{FF2B5EF4-FFF2-40B4-BE49-F238E27FC236}">
                <a16:creationId xmlns:a16="http://schemas.microsoft.com/office/drawing/2014/main" id="{DABFCAF4-BFD8-4659-BD7F-3B52E844514D}"/>
              </a:ext>
            </a:extLst>
          </p:cNvPr>
          <p:cNvSpPr>
            <a:spLocks noGrp="1"/>
          </p:cNvSpPr>
          <p:nvPr>
            <p:ph idx="1"/>
          </p:nvPr>
        </p:nvSpPr>
        <p:spPr>
          <a:xfrm>
            <a:off x="457200" y="1491952"/>
            <a:ext cx="8229600" cy="5105400"/>
          </a:xfrm>
        </p:spPr>
        <p:txBody>
          <a:bodyPr/>
          <a:lstStyle/>
          <a:p>
            <a:endParaRPr lang="en-SE"/>
          </a:p>
        </p:txBody>
      </p:sp>
      <p:sp>
        <p:nvSpPr>
          <p:cNvPr id="4" name="Slide Number Placeholder 3">
            <a:extLst>
              <a:ext uri="{FF2B5EF4-FFF2-40B4-BE49-F238E27FC236}">
                <a16:creationId xmlns:a16="http://schemas.microsoft.com/office/drawing/2014/main" id="{DD4CC85A-F33B-4501-A9FD-988D05EF725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8" name="Picture 7">
            <a:extLst>
              <a:ext uri="{FF2B5EF4-FFF2-40B4-BE49-F238E27FC236}">
                <a16:creationId xmlns:a16="http://schemas.microsoft.com/office/drawing/2014/main" id="{B5DAD62C-9394-4F45-845D-AA259DFC40CB}"/>
              </a:ext>
            </a:extLst>
          </p:cNvPr>
          <p:cNvPicPr>
            <a:picLocks noChangeAspect="1"/>
          </p:cNvPicPr>
          <p:nvPr/>
        </p:nvPicPr>
        <p:blipFill>
          <a:blip r:embed="rId2"/>
          <a:stretch>
            <a:fillRect/>
          </a:stretch>
        </p:blipFill>
        <p:spPr>
          <a:xfrm>
            <a:off x="42339" y="1324045"/>
            <a:ext cx="4817693" cy="1411658"/>
          </a:xfrm>
          <a:prstGeom prst="rect">
            <a:avLst/>
          </a:prstGeom>
        </p:spPr>
      </p:pic>
      <p:pic>
        <p:nvPicPr>
          <p:cNvPr id="10" name="Picture 9">
            <a:extLst>
              <a:ext uri="{FF2B5EF4-FFF2-40B4-BE49-F238E27FC236}">
                <a16:creationId xmlns:a16="http://schemas.microsoft.com/office/drawing/2014/main" id="{31676AF8-BB62-4B09-865F-736644A644B4}"/>
              </a:ext>
            </a:extLst>
          </p:cNvPr>
          <p:cNvPicPr>
            <a:picLocks noChangeAspect="1"/>
          </p:cNvPicPr>
          <p:nvPr/>
        </p:nvPicPr>
        <p:blipFill>
          <a:blip r:embed="rId3"/>
          <a:stretch>
            <a:fillRect/>
          </a:stretch>
        </p:blipFill>
        <p:spPr>
          <a:xfrm>
            <a:off x="68240" y="4842217"/>
            <a:ext cx="4784864" cy="1387037"/>
          </a:xfrm>
          <a:prstGeom prst="rect">
            <a:avLst/>
          </a:prstGeom>
        </p:spPr>
      </p:pic>
      <p:pic>
        <p:nvPicPr>
          <p:cNvPr id="11" name="Picture 10">
            <a:extLst>
              <a:ext uri="{FF2B5EF4-FFF2-40B4-BE49-F238E27FC236}">
                <a16:creationId xmlns:a16="http://schemas.microsoft.com/office/drawing/2014/main" id="{4412DD84-98A7-47A3-89A5-1C9287EC76A9}"/>
              </a:ext>
            </a:extLst>
          </p:cNvPr>
          <p:cNvPicPr>
            <a:picLocks noChangeAspect="1"/>
          </p:cNvPicPr>
          <p:nvPr/>
        </p:nvPicPr>
        <p:blipFill>
          <a:blip r:embed="rId4"/>
          <a:stretch>
            <a:fillRect/>
          </a:stretch>
        </p:blipFill>
        <p:spPr>
          <a:xfrm>
            <a:off x="5008532" y="2626140"/>
            <a:ext cx="4059268" cy="2872587"/>
          </a:xfrm>
          <a:prstGeom prst="rect">
            <a:avLst/>
          </a:prstGeom>
        </p:spPr>
      </p:pic>
      <p:pic>
        <p:nvPicPr>
          <p:cNvPr id="6" name="Picture 5">
            <a:extLst>
              <a:ext uri="{FF2B5EF4-FFF2-40B4-BE49-F238E27FC236}">
                <a16:creationId xmlns:a16="http://schemas.microsoft.com/office/drawing/2014/main" id="{72AF2665-955F-418C-AE4B-BD6EFA7246C3}"/>
              </a:ext>
            </a:extLst>
          </p:cNvPr>
          <p:cNvPicPr>
            <a:picLocks noChangeAspect="1"/>
          </p:cNvPicPr>
          <p:nvPr/>
        </p:nvPicPr>
        <p:blipFill>
          <a:blip r:embed="rId5"/>
          <a:stretch>
            <a:fillRect/>
          </a:stretch>
        </p:blipFill>
        <p:spPr>
          <a:xfrm>
            <a:off x="49187" y="3070820"/>
            <a:ext cx="4817693" cy="14362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B700B-7992-4298-8F3F-524A69D194F2}"/>
                  </a:ext>
                </a:extLst>
              </p:cNvPr>
              <p:cNvSpPr txBox="1"/>
              <p:nvPr/>
            </p:nvSpPr>
            <p:spPr>
              <a:xfrm>
                <a:off x="1835696" y="6228020"/>
                <a:ext cx="1781944" cy="369332"/>
              </a:xfrm>
              <a:prstGeom prst="rect">
                <a:avLst/>
              </a:prstGeom>
              <a:noFill/>
            </p:spPr>
            <p:txBody>
              <a:bodyPr wrap="square">
                <a:spAutoFit/>
              </a:bodyPr>
              <a:lstStyle/>
              <a:p>
                <a:r>
                  <a:rPr lang="en-US" dirty="0"/>
                  <a:t>3 </a:t>
                </a:r>
                <a14:m>
                  <m:oMath xmlns:m="http://schemas.openxmlformats.org/officeDocument/2006/math">
                    <m:r>
                      <a:rPr lang="en-US" b="0" i="1" smtClean="0">
                        <a:latin typeface="Cambria Math" panose="02040503050406030204" pitchFamily="18" charset="0"/>
                      </a:rPr>
                      <m:t>3×3</m:t>
                    </m:r>
                  </m:oMath>
                </a14:m>
                <a:r>
                  <a:rPr lang="en-US" dirty="0"/>
                  <a:t> filters</a:t>
                </a:r>
                <a:endParaRPr lang="en-SE" dirty="0"/>
              </a:p>
            </p:txBody>
          </p:sp>
        </mc:Choice>
        <mc:Fallback xmlns="">
          <p:sp>
            <p:nvSpPr>
              <p:cNvPr id="13" name="TextBox 12">
                <a:extLst>
                  <a:ext uri="{FF2B5EF4-FFF2-40B4-BE49-F238E27FC236}">
                    <a16:creationId xmlns:a16="http://schemas.microsoft.com/office/drawing/2014/main" id="{23FB700B-7992-4298-8F3F-524A69D194F2}"/>
                  </a:ext>
                </a:extLst>
              </p:cNvPr>
              <p:cNvSpPr txBox="1">
                <a:spLocks noRot="1" noChangeAspect="1" noMove="1" noResize="1" noEditPoints="1" noAdjustHandles="1" noChangeArrowheads="1" noChangeShapeType="1" noTextEdit="1"/>
              </p:cNvSpPr>
              <p:nvPr/>
            </p:nvSpPr>
            <p:spPr>
              <a:xfrm>
                <a:off x="1835696" y="6228020"/>
                <a:ext cx="1781944" cy="369332"/>
              </a:xfrm>
              <a:prstGeom prst="rect">
                <a:avLst/>
              </a:prstGeom>
              <a:blipFill>
                <a:blip r:embed="rId6"/>
                <a:stretch>
                  <a:fillRect l="-2740" t="-10000" b="-26667"/>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C541AFFF-B128-4ECC-BBD5-2EA29AB59C23}"/>
              </a:ext>
            </a:extLst>
          </p:cNvPr>
          <p:cNvSpPr txBox="1"/>
          <p:nvPr/>
        </p:nvSpPr>
        <p:spPr>
          <a:xfrm>
            <a:off x="5776632" y="6228020"/>
            <a:ext cx="3222104" cy="369332"/>
          </a:xfrm>
          <a:prstGeom prst="rect">
            <a:avLst/>
          </a:prstGeom>
          <a:noFill/>
        </p:spPr>
        <p:txBody>
          <a:bodyPr wrap="square">
            <a:spAutoFit/>
          </a:bodyPr>
          <a:lstStyle/>
          <a:p>
            <a:r>
              <a:rPr lang="en-US" dirty="0"/>
              <a:t> input image with 2 channels </a:t>
            </a:r>
            <a:endParaRPr lang="en-SE" dirty="0"/>
          </a:p>
        </p:txBody>
      </p:sp>
    </p:spTree>
    <p:extLst>
      <p:ext uri="{BB962C8B-B14F-4D97-AF65-F5344CB8AC3E}">
        <p14:creationId xmlns:p14="http://schemas.microsoft.com/office/powerpoint/2010/main" val="4029066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DE99-9A8F-42C3-8497-DB2AFF2D2954}"/>
              </a:ext>
            </a:extLst>
          </p:cNvPr>
          <p:cNvSpPr>
            <a:spLocks noGrp="1"/>
          </p:cNvSpPr>
          <p:nvPr>
            <p:ph type="title"/>
          </p:nvPr>
        </p:nvSpPr>
        <p:spPr>
          <a:xfrm>
            <a:off x="457200" y="274638"/>
            <a:ext cx="3898776" cy="868362"/>
          </a:xfrm>
        </p:spPr>
        <p:txBody>
          <a:bodyPr/>
          <a:lstStyle/>
          <a:p>
            <a:r>
              <a:rPr lang="en-US" sz="3200" dirty="0"/>
              <a:t>Convolution Example 2: Output</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583AF-FC89-41C4-AA0B-717168A81A86}"/>
                  </a:ext>
                </a:extLst>
              </p:cNvPr>
              <p:cNvSpPr>
                <a:spLocks noGrp="1"/>
              </p:cNvSpPr>
              <p:nvPr>
                <p:ph idx="1"/>
              </p:nvPr>
            </p:nvSpPr>
            <p:spPr>
              <a:xfrm>
                <a:off x="457200" y="1295400"/>
                <a:ext cx="3981255" cy="5373960"/>
              </a:xfrm>
            </p:spPr>
            <p:txBody>
              <a:bodyPr>
                <a:normAutofit lnSpcReduction="10000"/>
              </a:bodyPr>
              <a:lstStyle/>
              <a:p>
                <a:r>
                  <a:rPr lang="en-US" dirty="0"/>
                  <a:t>Each of the 3 filters convolved with the input image generates an output activation map.</a:t>
                </a:r>
              </a:p>
              <a:p>
                <a:r>
                  <a:rPr lang="en-US" dirty="0"/>
                  <a:t>The output volume consists of 3 </a:t>
                </a:r>
                <a14:m>
                  <m:oMath xmlns:m="http://schemas.openxmlformats.org/officeDocument/2006/math">
                    <m:r>
                      <a:rPr lang="en-US" i="1">
                        <a:latin typeface="Cambria Math" panose="02040503050406030204" pitchFamily="18" charset="0"/>
                      </a:rPr>
                      <m:t>3×3</m:t>
                    </m:r>
                  </m:oMath>
                </a14:m>
                <a:r>
                  <a:rPr lang="en-US" dirty="0"/>
                  <a:t> activation maps, with volume </a:t>
                </a:r>
                <a14:m>
                  <m:oMath xmlns:m="http://schemas.openxmlformats.org/officeDocument/2006/math">
                    <m:r>
                      <a:rPr lang="en-US" b="0" i="1" smtClean="0">
                        <a:latin typeface="Cambria Math" panose="02040503050406030204" pitchFamily="18" charset="0"/>
                      </a:rPr>
                      <m:t>3×3</m:t>
                    </m:r>
                    <m:r>
                      <a:rPr lang="en-US" i="1">
                        <a:latin typeface="Cambria Math" panose="02040503050406030204" pitchFamily="18" charset="0"/>
                      </a:rPr>
                      <m:t>×3</m:t>
                    </m:r>
                  </m:oMath>
                </a14:m>
                <a:endParaRPr lang="en-SE" dirty="0"/>
              </a:p>
            </p:txBody>
          </p:sp>
        </mc:Choice>
        <mc:Fallback xmlns="">
          <p:sp>
            <p:nvSpPr>
              <p:cNvPr id="3" name="Content Placeholder 2">
                <a:extLst>
                  <a:ext uri="{FF2B5EF4-FFF2-40B4-BE49-F238E27FC236}">
                    <a16:creationId xmlns:a16="http://schemas.microsoft.com/office/drawing/2014/main" id="{ED4583AF-FC89-41C4-AA0B-717168A81A86}"/>
                  </a:ext>
                </a:extLst>
              </p:cNvPr>
              <p:cNvSpPr>
                <a:spLocks noGrp="1" noRot="1" noChangeAspect="1" noMove="1" noResize="1" noEditPoints="1" noAdjustHandles="1" noChangeArrowheads="1" noChangeShapeType="1" noTextEdit="1"/>
              </p:cNvSpPr>
              <p:nvPr>
                <p:ph idx="1"/>
              </p:nvPr>
            </p:nvSpPr>
            <p:spPr>
              <a:xfrm>
                <a:off x="457200" y="1295400"/>
                <a:ext cx="3981255" cy="5373960"/>
              </a:xfrm>
              <a:blipFill>
                <a:blip r:embed="rId2"/>
                <a:stretch>
                  <a:fillRect l="-3522" t="-2384" r="-428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84736C8-5A6B-4A65-A878-57229015A11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B767732C-7B25-45B1-89DF-CF8B07AAD230}"/>
              </a:ext>
            </a:extLst>
          </p:cNvPr>
          <p:cNvPicPr>
            <a:picLocks noChangeAspect="1"/>
          </p:cNvPicPr>
          <p:nvPr/>
        </p:nvPicPr>
        <p:blipFill>
          <a:blip r:embed="rId3"/>
          <a:stretch>
            <a:fillRect/>
          </a:stretch>
        </p:blipFill>
        <p:spPr>
          <a:xfrm>
            <a:off x="4427983" y="14124"/>
            <a:ext cx="4646967" cy="2264710"/>
          </a:xfrm>
          <a:prstGeom prst="rect">
            <a:avLst/>
          </a:prstGeom>
        </p:spPr>
      </p:pic>
      <p:pic>
        <p:nvPicPr>
          <p:cNvPr id="8" name="Picture 7">
            <a:extLst>
              <a:ext uri="{FF2B5EF4-FFF2-40B4-BE49-F238E27FC236}">
                <a16:creationId xmlns:a16="http://schemas.microsoft.com/office/drawing/2014/main" id="{1364D3E5-CE74-4903-8BA4-23FDCA614929}"/>
              </a:ext>
            </a:extLst>
          </p:cNvPr>
          <p:cNvPicPr>
            <a:picLocks noChangeAspect="1"/>
          </p:cNvPicPr>
          <p:nvPr/>
        </p:nvPicPr>
        <p:blipFill>
          <a:blip r:embed="rId4"/>
          <a:stretch>
            <a:fillRect/>
          </a:stretch>
        </p:blipFill>
        <p:spPr>
          <a:xfrm>
            <a:off x="4551717" y="2403800"/>
            <a:ext cx="4361322" cy="2214810"/>
          </a:xfrm>
          <a:prstGeom prst="rect">
            <a:avLst/>
          </a:prstGeom>
        </p:spPr>
      </p:pic>
      <p:pic>
        <p:nvPicPr>
          <p:cNvPr id="14" name="Picture 13">
            <a:extLst>
              <a:ext uri="{FF2B5EF4-FFF2-40B4-BE49-F238E27FC236}">
                <a16:creationId xmlns:a16="http://schemas.microsoft.com/office/drawing/2014/main" id="{2745335F-C502-4137-B9DC-9E1B24CCD998}"/>
              </a:ext>
            </a:extLst>
          </p:cNvPr>
          <p:cNvPicPr>
            <a:picLocks noChangeAspect="1"/>
          </p:cNvPicPr>
          <p:nvPr/>
        </p:nvPicPr>
        <p:blipFill>
          <a:blip r:embed="rId5"/>
          <a:stretch>
            <a:fillRect/>
          </a:stretch>
        </p:blipFill>
        <p:spPr>
          <a:xfrm>
            <a:off x="4438455" y="4675036"/>
            <a:ext cx="4670099" cy="2149141"/>
          </a:xfrm>
          <a:prstGeom prst="rect">
            <a:avLst/>
          </a:prstGeom>
        </p:spPr>
      </p:pic>
    </p:spTree>
    <p:extLst>
      <p:ext uri="{BB962C8B-B14F-4D97-AF65-F5344CB8AC3E}">
        <p14:creationId xmlns:p14="http://schemas.microsoft.com/office/powerpoint/2010/main" val="30512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a:xfrm>
            <a:off x="971600" y="274638"/>
            <a:ext cx="8096200" cy="868362"/>
          </a:xfrm>
        </p:spPr>
        <p:txBody>
          <a:bodyPr/>
          <a:lstStyle/>
          <a:p>
            <a:r>
              <a:rPr lang="en-US" dirty="0"/>
              <a:t>Computation of CONV Layer Sizes</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883803"/>
                <a:ext cx="8229600" cy="1893294"/>
              </a:xfrm>
            </p:spPr>
            <p:txBody>
              <a:bodyPr>
                <a:normAutofit fontScale="47500" lnSpcReduction="20000"/>
              </a:bodyPr>
              <a:lstStyle/>
              <a:p>
                <a:r>
                  <a:rPr lang="en-US" spc="-5" dirty="0">
                    <a:latin typeface="Arial"/>
                    <a:cs typeface="Arial"/>
                  </a:rPr>
                  <a:t>If input has square shape, then we denote </a:t>
                </a:r>
                <a14:m>
                  <m:oMath xmlns:m="http://schemas.openxmlformats.org/officeDocument/2006/math">
                    <m:sSub>
                      <m:sSubPr>
                        <m:ctrlPr>
                          <a:rPr lang="en-US" i="1" spc="-5">
                            <a:latin typeface="Cambria Math" panose="02040503050406030204" pitchFamily="18" charset="0"/>
                            <a:cs typeface="Arial"/>
                          </a:rPr>
                        </m:ctrlPr>
                      </m:sSubPr>
                      <m:e>
                        <m:r>
                          <a:rPr lang="en-US" i="1" spc="-5">
                            <a:latin typeface="Cambria Math" panose="02040503050406030204" pitchFamily="18" charset="0"/>
                            <a:cs typeface="Arial"/>
                          </a:rPr>
                          <m:t>𝑁</m:t>
                        </m:r>
                      </m:e>
                      <m:sub>
                        <m:r>
                          <a:rPr lang="en-US" i="1" spc="-5">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oMath>
                </a14:m>
                <a:r>
                  <a:rPr lang="en-US" sz="3200" spc="-5" dirty="0">
                    <a:latin typeface="Arial"/>
                    <a:cs typeface="Arial"/>
                  </a:rPr>
                  <a:t>; a filter is assumed to have square </a:t>
                </a:r>
                <a:r>
                  <a:rPr lang="en-US" spc="-5" dirty="0">
                    <a:cs typeface="Arial"/>
                  </a:rPr>
                  <a:t>shape</a:t>
                </a:r>
              </a:p>
              <a:p>
                <a:r>
                  <a:rPr lang="en-US" dirty="0"/>
                  <a:t>Each filter always has the same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oMath>
                </a14:m>
                <a:r>
                  <a:rPr lang="en-US" dirty="0"/>
                  <a:t> as its input volume, and the number of filters </a:t>
                </a:r>
                <a14:m>
                  <m:oMath xmlns:m="http://schemas.openxmlformats.org/officeDocument/2006/math">
                    <m:r>
                      <a:rPr lang="en-US" b="0" i="1" smtClean="0">
                        <a:latin typeface="Cambria Math" panose="02040503050406030204" pitchFamily="18" charset="0"/>
                      </a:rPr>
                      <m:t>𝐾</m:t>
                    </m:r>
                  </m:oMath>
                </a14:m>
                <a:r>
                  <a:rPr lang="en-US" dirty="0"/>
                  <a:t> always equals the depth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oMath>
                </a14:m>
                <a:r>
                  <a:rPr lang="en-US" dirty="0"/>
                  <a:t> of its output volume</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m:t>
                    </m:r>
                    <m:r>
                      <a:rPr lang="en-US" i="1" spc="-5">
                        <a:latin typeface="Cambria Math" panose="02040503050406030204" pitchFamily="18" charset="0"/>
                        <a:cs typeface="Arial"/>
                      </a:rPr>
                      <m:t>1</m:t>
                    </m:r>
                    <m:r>
                      <a:rPr lang="en-US" i="1" spc="-5">
                        <a:latin typeface="Cambria Math" panose="02040503050406030204" pitchFamily="18" charset="0"/>
                        <a:cs typeface="Arial"/>
                      </a:rPr>
                      <m:t>)</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m:t>
                        </m:r>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r>
                      <a:rPr lang="en-US" sz="2900" b="0" i="1" dirty="0" smtClean="0">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m:t>
                        </m:r>
                        <m:r>
                          <a:rPr lang="en-US" sz="2900" b="0" i="1" smtClean="0">
                            <a:latin typeface="Cambria Math" panose="02040503050406030204" pitchFamily="18" charset="0"/>
                          </a:rPr>
                          <m:t>1</m:t>
                        </m:r>
                        <m:r>
                          <a:rPr lang="en-US" sz="2900" b="0" i="1" smtClean="0">
                            <a:latin typeface="Cambria Math" panose="02040503050406030204" pitchFamily="18" charset="0"/>
                          </a:rPr>
                          <m:t>−</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5</m:t>
                    </m:r>
                    <m:r>
                      <a:rPr lang="en-US" sz="2500" i="1" dirty="0" smtClean="0">
                        <a:latin typeface="Cambria Math" panose="02040503050406030204" pitchFamily="18" charset="0"/>
                        <a:cs typeface="Arial"/>
                      </a:rPr>
                      <m:t>⇒</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m:t>
                    </m:r>
                    <m:r>
                      <a:rPr lang="en-US" sz="2900" i="1" dirty="0">
                        <a:latin typeface="Cambria Math" panose="02040503050406030204" pitchFamily="18" charset="0"/>
                        <a:cs typeface="Arial"/>
                      </a:rPr>
                      <m:t>2</m:t>
                    </m:r>
                  </m:oMath>
                </a14:m>
                <a:endParaRPr lang="en-US" sz="2900" dirty="0"/>
              </a:p>
            </p:txBody>
          </p:sp>
        </mc:Choice>
        <mc:Fallback>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883803"/>
                <a:ext cx="8229600" cy="1893294"/>
              </a:xfrm>
              <a:blipFill>
                <a:blip r:embed="rId2"/>
                <a:stretch>
                  <a:fillRect l="-222" t="-2894" r="-370" b="-160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124744"/>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630754"/>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037068"/>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pic>
        <p:nvPicPr>
          <p:cNvPr id="12" name="Graphic 11">
            <a:extLst>
              <a:ext uri="{FF2B5EF4-FFF2-40B4-BE49-F238E27FC236}">
                <a16:creationId xmlns:a16="http://schemas.microsoft.com/office/drawing/2014/main" id="{DFD648E3-4B0A-4941-B090-B32EA61168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02612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=3)</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5−3</m:t>
                        </m:r>
                      </m:e>
                    </m:d>
                    <m:r>
                      <a:rPr lang="en-US" altLang="zh-CN" i="1">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3×3</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place of or in conjunction w. complex ML/DL algorithms, which may sometimes be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3×3×3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=1,</m:t>
                    </m:r>
                    <m:r>
                      <a:rPr lang="en-US" sz="1600" i="1">
                        <a:latin typeface="Cambria Math" panose="02040503050406030204" pitchFamily="18" charset="0"/>
                      </a:rPr>
                      <m:t>𝐹</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5×5×3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+1=28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28×28×10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a:extLst>
              <a:ext uri="{FF2B5EF4-FFF2-40B4-BE49-F238E27FC236}">
                <a16:creationId xmlns:a16="http://schemas.microsoft.com/office/drawing/2014/main" id="{4090C24B-23C5-40A2-A234-7A1619719290}"/>
              </a:ext>
            </a:extLst>
          </p:cNvPr>
          <p:cNvGraphicFramePr>
            <a:graphicFrameLocks noGrp="1"/>
          </p:cNvGraphicFramePr>
          <p:nvPr>
            <p:extLst>
              <p:ext uri="{D42A27DB-BD31-4B8C-83A1-F6EECF244321}">
                <p14:modId xmlns:p14="http://schemas.microsoft.com/office/powerpoint/2010/main" val="2078912203"/>
              </p:ext>
            </p:extLst>
          </p:nvPr>
        </p:nvGraphicFramePr>
        <p:xfrm>
          <a:off x="6653877" y="338130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FBBBF5F3-9857-43D2-9D29-4DACFDF0F6EC}"/>
              </a:ext>
            </a:extLst>
          </p:cNvPr>
          <p:cNvGraphicFramePr>
            <a:graphicFrameLocks noGrp="1"/>
          </p:cNvGraphicFramePr>
          <p:nvPr>
            <p:extLst>
              <p:ext uri="{D42A27DB-BD31-4B8C-83A1-F6EECF244321}">
                <p14:modId xmlns:p14="http://schemas.microsoft.com/office/powerpoint/2010/main" val="2078912203"/>
              </p:ext>
            </p:extLst>
          </p:nvPr>
        </p:nvGraphicFramePr>
        <p:xfrm>
          <a:off x="6560159" y="3477161"/>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134D7B-E43B-4099-9643-27251DB92F45}"/>
                  </a:ext>
                </a:extLst>
              </p:cNvPr>
              <p:cNvSpPr>
                <a:spLocks noGrp="1"/>
              </p:cNvSpPr>
              <p:nvPr>
                <p:ph type="title"/>
              </p:nvPr>
            </p:nvSpPr>
            <p:spPr>
              <a:xfrm>
                <a:off x="465969" y="-25543"/>
                <a:ext cx="8229600" cy="868362"/>
              </a:xfrm>
            </p:spPr>
            <p:txBody>
              <a:bodyPr/>
              <a:lstStyle/>
              <a:p>
                <a:r>
                  <a:rPr lang="en-US" sz="3600" dirty="0"/>
                  <a:t>Pointwise Convolution with </a:t>
                </a:r>
                <a14:m>
                  <m:oMath xmlns:m="http://schemas.openxmlformats.org/officeDocument/2006/math">
                    <m:r>
                      <a:rPr lang="en-US" sz="3600" b="0" i="1" dirty="0" smtClean="0">
                        <a:latin typeface="Cambria Math" panose="02040503050406030204" pitchFamily="18" charset="0"/>
                      </a:rPr>
                      <m:t>1×1</m:t>
                    </m:r>
                  </m:oMath>
                </a14:m>
                <a:r>
                  <a:rPr lang="en-US" sz="3600" dirty="0"/>
                  <a:t> Filter</a:t>
                </a:r>
                <a:endParaRPr lang="en-SE" sz="3600" dirty="0"/>
              </a:p>
            </p:txBody>
          </p:sp>
        </mc:Choice>
        <mc:Fallback xmlns="">
          <p:sp>
            <p:nvSpPr>
              <p:cNvPr id="2" name="Title 1">
                <a:extLst>
                  <a:ext uri="{FF2B5EF4-FFF2-40B4-BE49-F238E27FC236}">
                    <a16:creationId xmlns:a16="http://schemas.microsoft.com/office/drawing/2014/main" id="{2C134D7B-E43B-4099-9643-27251DB92F45}"/>
                  </a:ext>
                </a:extLst>
              </p:cNvPr>
              <p:cNvSpPr>
                <a:spLocks noGrp="1" noRot="1" noChangeAspect="1" noMove="1" noResize="1" noEditPoints="1" noAdjustHandles="1" noChangeArrowheads="1" noChangeShapeType="1" noTextEdit="1"/>
              </p:cNvSpPr>
              <p:nvPr>
                <p:ph type="title"/>
              </p:nvPr>
            </p:nvSpPr>
            <p:spPr>
              <a:xfrm>
                <a:off x="465969" y="-25543"/>
                <a:ext cx="8229600" cy="868362"/>
              </a:xfrm>
              <a:blipFill>
                <a:blip r:embed="rId2"/>
                <a:stretch>
                  <a:fillRect l="-444" r="-444"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9943D2-CF44-4BF6-AAB1-5913EE083585}"/>
                  </a:ext>
                </a:extLst>
              </p:cNvPr>
              <p:cNvSpPr>
                <a:spLocks noGrp="1"/>
              </p:cNvSpPr>
              <p:nvPr>
                <p:ph idx="1"/>
              </p:nvPr>
            </p:nvSpPr>
            <p:spPr>
              <a:xfrm>
                <a:off x="457200" y="917236"/>
                <a:ext cx="8229600" cy="2986050"/>
              </a:xfrm>
            </p:spPr>
            <p:txBody>
              <a:bodyPr>
                <a:normAutofit fontScale="92500" lnSpcReduction="20000"/>
              </a:bodyPr>
              <a:lstStyle/>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input channels, then applies a non-linear activation function</a:t>
                </a:r>
              </a:p>
              <a:p>
                <a:r>
                  <a:rPr lang="en-US" dirty="0"/>
                  <a:t>Can be used to reduce the number of channels (volume depth); the non-linear activation function also helps increase model capacity </a:t>
                </a:r>
              </a:p>
              <a:p>
                <a:endParaRPr lang="en-SE" dirty="0"/>
              </a:p>
            </p:txBody>
          </p:sp>
        </mc:Choice>
        <mc:Fallback xmlns="">
          <p:sp>
            <p:nvSpPr>
              <p:cNvPr id="3" name="Content Placeholder 2">
                <a:extLst>
                  <a:ext uri="{FF2B5EF4-FFF2-40B4-BE49-F238E27FC236}">
                    <a16:creationId xmlns:a16="http://schemas.microsoft.com/office/drawing/2014/main" id="{219943D2-CF44-4BF6-AAB1-5913EE083585}"/>
                  </a:ext>
                </a:extLst>
              </p:cNvPr>
              <p:cNvSpPr>
                <a:spLocks noGrp="1" noRot="1" noChangeAspect="1" noMove="1" noResize="1" noEditPoints="1" noAdjustHandles="1" noChangeArrowheads="1" noChangeShapeType="1" noTextEdit="1"/>
              </p:cNvSpPr>
              <p:nvPr>
                <p:ph idx="1"/>
              </p:nvPr>
            </p:nvSpPr>
            <p:spPr>
              <a:xfrm>
                <a:off x="457200" y="917236"/>
                <a:ext cx="8229600" cy="2986050"/>
              </a:xfrm>
              <a:blipFill>
                <a:blip r:embed="rId3"/>
                <a:stretch>
                  <a:fillRect l="-1481" t="-5714" r="-18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FC5D94-1A52-496D-AFD6-6595B1B4D2A6}"/>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graphicFrame>
        <p:nvGraphicFramePr>
          <p:cNvPr id="10" name="Table 9">
            <a:extLst>
              <a:ext uri="{FF2B5EF4-FFF2-40B4-BE49-F238E27FC236}">
                <a16:creationId xmlns:a16="http://schemas.microsoft.com/office/drawing/2014/main" id="{B5112C87-07CB-4ACE-BA42-E1BB20DCD441}"/>
              </a:ext>
            </a:extLst>
          </p:cNvPr>
          <p:cNvGraphicFramePr>
            <a:graphicFrameLocks noGrp="1"/>
          </p:cNvGraphicFramePr>
          <p:nvPr>
            <p:extLst>
              <p:ext uri="{D42A27DB-BD31-4B8C-83A1-F6EECF244321}">
                <p14:modId xmlns:p14="http://schemas.microsoft.com/office/powerpoint/2010/main" val="2042530906"/>
              </p:ext>
            </p:extLst>
          </p:nvPr>
        </p:nvGraphicFramePr>
        <p:xfrm>
          <a:off x="6463093" y="3573016"/>
          <a:ext cx="2216442" cy="2225040"/>
        </p:xfrm>
        <a:graphic>
          <a:graphicData uri="http://schemas.openxmlformats.org/drawingml/2006/table">
            <a:tbl>
              <a:tblPr firstRow="1" bandRow="1">
                <a:tableStyleId>{5C22544A-7EE6-4342-B048-85BDC9FD1C3A}</a:tableStyleId>
              </a:tblPr>
              <a:tblGrid>
                <a:gridCol w="369407">
                  <a:extLst>
                    <a:ext uri="{9D8B030D-6E8A-4147-A177-3AD203B41FA5}">
                      <a16:colId xmlns:a16="http://schemas.microsoft.com/office/drawing/2014/main" val="20000"/>
                    </a:ext>
                  </a:extLst>
                </a:gridCol>
                <a:gridCol w="369407">
                  <a:extLst>
                    <a:ext uri="{9D8B030D-6E8A-4147-A177-3AD203B41FA5}">
                      <a16:colId xmlns:a16="http://schemas.microsoft.com/office/drawing/2014/main" val="20001"/>
                    </a:ext>
                  </a:extLst>
                </a:gridCol>
                <a:gridCol w="369407">
                  <a:extLst>
                    <a:ext uri="{9D8B030D-6E8A-4147-A177-3AD203B41FA5}">
                      <a16:colId xmlns:a16="http://schemas.microsoft.com/office/drawing/2014/main" val="20002"/>
                    </a:ext>
                  </a:extLst>
                </a:gridCol>
                <a:gridCol w="369407">
                  <a:extLst>
                    <a:ext uri="{9D8B030D-6E8A-4147-A177-3AD203B41FA5}">
                      <a16:colId xmlns:a16="http://schemas.microsoft.com/office/drawing/2014/main" val="20003"/>
                    </a:ext>
                  </a:extLst>
                </a:gridCol>
                <a:gridCol w="369407">
                  <a:extLst>
                    <a:ext uri="{9D8B030D-6E8A-4147-A177-3AD203B41FA5}">
                      <a16:colId xmlns:a16="http://schemas.microsoft.com/office/drawing/2014/main" val="20004"/>
                    </a:ext>
                  </a:extLst>
                </a:gridCol>
                <a:gridCol w="369407">
                  <a:extLst>
                    <a:ext uri="{9D8B030D-6E8A-4147-A177-3AD203B41FA5}">
                      <a16:colId xmlns:a16="http://schemas.microsoft.com/office/drawing/2014/main" val="20005"/>
                    </a:ext>
                  </a:extLst>
                </a:gridCol>
              </a:tblGrid>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Cube 10">
            <a:extLst>
              <a:ext uri="{FF2B5EF4-FFF2-40B4-BE49-F238E27FC236}">
                <a16:creationId xmlns:a16="http://schemas.microsoft.com/office/drawing/2014/main" id="{DDC8E99D-6D12-4373-BD19-3806E93C8C81}"/>
              </a:ext>
            </a:extLst>
          </p:cNvPr>
          <p:cNvSpPr/>
          <p:nvPr/>
        </p:nvSpPr>
        <p:spPr>
          <a:xfrm>
            <a:off x="809918" y="3755291"/>
            <a:ext cx="2210411" cy="2127826"/>
          </a:xfrm>
          <a:prstGeom prst="cube">
            <a:avLst>
              <a:gd name="adj" fmla="val 46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884C41FB-C92D-4BC3-8C51-92AB322988B7}"/>
              </a:ext>
            </a:extLst>
          </p:cNvPr>
          <p:cNvSpPr/>
          <p:nvPr/>
        </p:nvSpPr>
        <p:spPr>
          <a:xfrm>
            <a:off x="3943909" y="3914675"/>
            <a:ext cx="1636297" cy="1541722"/>
          </a:xfrm>
          <a:prstGeom prst="cube">
            <a:avLst>
              <a:gd name="adj" fmla="val 7817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1D185498-789B-4036-81C8-E3C69DB34B68}"/>
              </a:ext>
            </a:extLst>
          </p:cNvPr>
          <p:cNvSpPr/>
          <p:nvPr/>
        </p:nvSpPr>
        <p:spPr>
          <a:xfrm>
            <a:off x="1187295" y="4084900"/>
            <a:ext cx="1449625" cy="1319752"/>
          </a:xfrm>
          <a:prstGeom prst="cube">
            <a:avLst>
              <a:gd name="adj" fmla="val 77056"/>
            </a:avLst>
          </a:prstGeom>
          <a:solidFill>
            <a:srgbClr val="FFFF00">
              <a:alpha val="79000"/>
            </a:srgbClr>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723671-30A6-4761-B7A6-BDBE1F10BA7E}"/>
                  </a:ext>
                </a:extLst>
              </p:cNvPr>
              <p:cNvSpPr/>
              <p:nvPr/>
            </p:nvSpPr>
            <p:spPr>
              <a:xfrm>
                <a:off x="3203848" y="4423926"/>
                <a:ext cx="439543"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charset="0"/>
                          <a:ea typeface="Cambria Math" charset="0"/>
                          <a:cs typeface="Cambria Math"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57723671-30A6-4761-B7A6-BDBE1F10BA7E}"/>
                  </a:ext>
                </a:extLst>
              </p:cNvPr>
              <p:cNvSpPr>
                <a:spLocks noRot="1" noChangeAspect="1" noMove="1" noResize="1" noEditPoints="1" noAdjustHandles="1" noChangeArrowheads="1" noChangeShapeType="1" noTextEdit="1"/>
              </p:cNvSpPr>
              <p:nvPr/>
            </p:nvSpPr>
            <p:spPr>
              <a:xfrm>
                <a:off x="3203848" y="4423926"/>
                <a:ext cx="439543"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61A0A0-F52B-473C-9D1D-05EB8B3AEDCB}"/>
                  </a:ext>
                </a:extLst>
              </p:cNvPr>
              <p:cNvSpPr/>
              <p:nvPr/>
            </p:nvSpPr>
            <p:spPr>
              <a:xfrm>
                <a:off x="5831906" y="4423926"/>
                <a:ext cx="534121"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D261A0A0-F52B-473C-9D1D-05EB8B3AEDCB}"/>
                  </a:ext>
                </a:extLst>
              </p:cNvPr>
              <p:cNvSpPr>
                <a:spLocks noRot="1" noChangeAspect="1" noMove="1" noResize="1" noEditPoints="1" noAdjustHandles="1" noChangeArrowheads="1" noChangeShapeType="1" noTextEdit="1"/>
              </p:cNvSpPr>
              <p:nvPr/>
            </p:nvSpPr>
            <p:spPr>
              <a:xfrm>
                <a:off x="5831906" y="4423926"/>
                <a:ext cx="534121"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EF9873-6683-40B5-BE52-7F9FD0D10561}"/>
                  </a:ext>
                </a:extLst>
              </p:cNvPr>
              <p:cNvSpPr txBox="1"/>
              <p:nvPr/>
            </p:nvSpPr>
            <p:spPr>
              <a:xfrm>
                <a:off x="1233075" y="5873133"/>
                <a:ext cx="1521570"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7" name="TextBox 16">
                <a:extLst>
                  <a:ext uri="{FF2B5EF4-FFF2-40B4-BE49-F238E27FC236}">
                    <a16:creationId xmlns:a16="http://schemas.microsoft.com/office/drawing/2014/main" id="{08EF9873-6683-40B5-BE52-7F9FD0D10561}"/>
                  </a:ext>
                </a:extLst>
              </p:cNvPr>
              <p:cNvSpPr txBox="1">
                <a:spLocks noRot="1" noChangeAspect="1" noMove="1" noResize="1" noEditPoints="1" noAdjustHandles="1" noChangeArrowheads="1" noChangeShapeType="1" noTextEdit="1"/>
              </p:cNvSpPr>
              <p:nvPr/>
            </p:nvSpPr>
            <p:spPr>
              <a:xfrm>
                <a:off x="1233075" y="5873133"/>
                <a:ext cx="1521570" cy="461665"/>
              </a:xfrm>
              <a:prstGeom prst="rect">
                <a:avLst/>
              </a:prstGeom>
              <a:blipFill>
                <a:blip r:embed="rId6"/>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0C9D79-176F-4A8C-B2DA-8ACC365E56A1}"/>
                  </a:ext>
                </a:extLst>
              </p:cNvPr>
              <p:cNvSpPr txBox="1"/>
              <p:nvPr/>
            </p:nvSpPr>
            <p:spPr>
              <a:xfrm>
                <a:off x="4001272" y="5873132"/>
                <a:ext cx="1521570" cy="461665"/>
              </a:xfrm>
              <a:prstGeom prst="rect">
                <a:avLst/>
              </a:prstGeom>
              <a:noFill/>
            </p:spPr>
            <p:txBody>
              <a:bodyPr wrap="none" rtlCol="0">
                <a:spAutoFit/>
              </a:bodyPr>
              <a:lstStyle/>
              <a:p>
                <a:r>
                  <a:rPr lang="en-US" sz="2400" dirty="0"/>
                  <a:t>1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32</a:t>
                </a:r>
              </a:p>
            </p:txBody>
          </p:sp>
        </mc:Choice>
        <mc:Fallback xmlns="">
          <p:sp>
            <p:nvSpPr>
              <p:cNvPr id="18" name="TextBox 17">
                <a:extLst>
                  <a:ext uri="{FF2B5EF4-FFF2-40B4-BE49-F238E27FC236}">
                    <a16:creationId xmlns:a16="http://schemas.microsoft.com/office/drawing/2014/main" id="{570C9D79-176F-4A8C-B2DA-8ACC365E56A1}"/>
                  </a:ext>
                </a:extLst>
              </p:cNvPr>
              <p:cNvSpPr txBox="1">
                <a:spLocks noRot="1" noChangeAspect="1" noMove="1" noResize="1" noEditPoints="1" noAdjustHandles="1" noChangeArrowheads="1" noChangeShapeType="1" noTextEdit="1"/>
              </p:cNvSpPr>
              <p:nvPr/>
            </p:nvSpPr>
            <p:spPr>
              <a:xfrm>
                <a:off x="4001272" y="5873132"/>
                <a:ext cx="1521570" cy="461665"/>
              </a:xfrm>
              <a:prstGeom prst="rect">
                <a:avLst/>
              </a:prstGeom>
              <a:blipFill>
                <a:blip r:embed="rId7"/>
                <a:stretch>
                  <a:fillRect l="-6000" t="-9211" r="-14000" b="-302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F34413-0D1B-4E82-9410-CD725D9ACA3A}"/>
                  </a:ext>
                </a:extLst>
              </p:cNvPr>
              <p:cNvSpPr txBox="1"/>
              <p:nvPr/>
            </p:nvSpPr>
            <p:spPr>
              <a:xfrm>
                <a:off x="6467070" y="5886756"/>
                <a:ext cx="2281394" cy="461665"/>
              </a:xfrm>
              <a:prstGeom prst="rect">
                <a:avLst/>
              </a:prstGeom>
              <a:noFill/>
            </p:spPr>
            <p:txBody>
              <a:bodyPr wrap="none" rtlCol="0">
                <a:spAutoFit/>
              </a:bodyPr>
              <a:lstStyle/>
              <a:p>
                <a:r>
                  <a:rPr lang="en-US" sz="2400" dirty="0"/>
                  <a:t>6 </a:t>
                </a:r>
                <a14:m>
                  <m:oMath xmlns:m="http://schemas.openxmlformats.org/officeDocument/2006/math">
                    <m:r>
                      <a:rPr lang="en-US" sz="2400" i="1" smtClean="0">
                        <a:latin typeface="Cambria Math" charset="0"/>
                        <a:ea typeface="Cambria Math" charset="0"/>
                        <a:cs typeface="Cambria Math" charset="0"/>
                      </a:rPr>
                      <m:t>×</m:t>
                    </m:r>
                  </m:oMath>
                </a14:m>
                <a:r>
                  <a:rPr lang="en-US" sz="2400" dirty="0"/>
                  <a:t> 6</a:t>
                </a:r>
                <a:r>
                  <a:rPr lang="en-US" sz="2400" dirty="0">
                    <a:ea typeface="Cambria Math" charset="0"/>
                    <a:cs typeface="Cambria Math" charset="0"/>
                  </a:rPr>
                  <a:t> </a:t>
                </a:r>
                <a14:m>
                  <m:oMath xmlns:m="http://schemas.openxmlformats.org/officeDocument/2006/math">
                    <m:r>
                      <a:rPr lang="en-US" sz="2400" i="1">
                        <a:latin typeface="Cambria Math" charset="0"/>
                        <a:ea typeface="Cambria Math" charset="0"/>
                        <a:cs typeface="Cambria Math" charset="0"/>
                      </a:rPr>
                      <m:t>×</m:t>
                    </m:r>
                  </m:oMath>
                </a14:m>
                <a:r>
                  <a:rPr lang="en-US" sz="2400" dirty="0"/>
                  <a:t> # </a:t>
                </a:r>
                <a:r>
                  <a:rPr lang="en-US" sz="2400" dirty="0">
                    <a:latin typeface="Century Schoolbook" charset="0"/>
                    <a:ea typeface="Century Schoolbook" charset="0"/>
                    <a:cs typeface="Century Schoolbook" charset="0"/>
                  </a:rPr>
                  <a:t>filters</a:t>
                </a:r>
                <a:endParaRPr lang="en-US" sz="2400" dirty="0"/>
              </a:p>
            </p:txBody>
          </p:sp>
        </mc:Choice>
        <mc:Fallback xmlns="">
          <p:sp>
            <p:nvSpPr>
              <p:cNvPr id="19" name="TextBox 18">
                <a:extLst>
                  <a:ext uri="{FF2B5EF4-FFF2-40B4-BE49-F238E27FC236}">
                    <a16:creationId xmlns:a16="http://schemas.microsoft.com/office/drawing/2014/main" id="{87F34413-0D1B-4E82-9410-CD725D9ACA3A}"/>
                  </a:ext>
                </a:extLst>
              </p:cNvPr>
              <p:cNvSpPr txBox="1">
                <a:spLocks noRot="1" noChangeAspect="1" noMove="1" noResize="1" noEditPoints="1" noAdjustHandles="1" noChangeArrowheads="1" noChangeShapeType="1" noTextEdit="1"/>
              </p:cNvSpPr>
              <p:nvPr/>
            </p:nvSpPr>
            <p:spPr>
              <a:xfrm>
                <a:off x="6467070" y="5886756"/>
                <a:ext cx="2281394" cy="461665"/>
              </a:xfrm>
              <a:prstGeom prst="rect">
                <a:avLst/>
              </a:prstGeom>
              <a:blipFill>
                <a:blip r:embed="rId8"/>
                <a:stretch>
                  <a:fillRect l="-4278" t="-10667" r="-9091" b="-32000"/>
                </a:stretch>
              </a:blipFill>
            </p:spPr>
            <p:txBody>
              <a:bodyPr/>
              <a:lstStyle/>
              <a:p>
                <a:r>
                  <a:rPr lang="en-SE">
                    <a:noFill/>
                  </a:rPr>
                  <a:t> </a:t>
                </a:r>
              </a:p>
            </p:txBody>
          </p:sp>
        </mc:Fallback>
      </mc:AlternateContent>
    </p:spTree>
    <p:extLst>
      <p:ext uri="{BB962C8B-B14F-4D97-AF65-F5344CB8AC3E}">
        <p14:creationId xmlns:p14="http://schemas.microsoft.com/office/powerpoint/2010/main" val="26065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7"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14:m>
                  <m:oMath xmlns:m="http://schemas.openxmlformats.org/officeDocument/2006/math">
                    <m:r>
                      <a:rPr lang="en-US" b="0" i="1" dirty="0" smtClean="0">
                        <a:latin typeface="Cambria Math" panose="02040503050406030204" pitchFamily="18" charset="0"/>
                      </a:rPr>
                      <m:t>1×1</m:t>
                    </m:r>
                  </m:oMath>
                </a14:m>
                <a:r>
                  <a:rPr lang="en-US" dirty="0"/>
                  <a:t> Filter Example</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1"/>
                <a:ext cx="8229600" cy="2758304"/>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endParaRPr lang="en-US" dirty="0"/>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1"/>
                <a:ext cx="8229600" cy="2758304"/>
              </a:xfrm>
              <a:blipFill>
                <a:blip r:embed="rId4"/>
                <a:stretch>
                  <a:fillRect l="-741" t="-33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a:xfrm>
            <a:off x="457200" y="123632"/>
            <a:ext cx="8229600" cy="868362"/>
          </a:xfrm>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a:xfrm>
            <a:off x="35496" y="4000372"/>
            <a:ext cx="3923928" cy="2596980"/>
          </a:xfrm>
        </p:spPr>
        <p:txBody>
          <a:bodyPr>
            <a:normAutofit fontScale="92500" lnSpcReduction="10000"/>
          </a:bodyPr>
          <a:lstStyle/>
          <a:p>
            <a:r>
              <a:rPr lang="en-US" dirty="0"/>
              <a:t>Insert 0s between input elements to increase receptive field size without increasing # params</a:t>
            </a:r>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1448838" y="980728"/>
            <a:ext cx="7618962" cy="2945072"/>
          </a:xfrm>
          <a:prstGeom prst="rect">
            <a:avLst/>
          </a:prstGeom>
        </p:spPr>
      </p:pic>
      <p:pic>
        <p:nvPicPr>
          <p:cNvPr id="7" name="Picture 2">
            <a:extLst>
              <a:ext uri="{FF2B5EF4-FFF2-40B4-BE49-F238E27FC236}">
                <a16:creationId xmlns:a16="http://schemas.microsoft.com/office/drawing/2014/main" id="{98851569-C571-40EA-BD7A-1FEA96F3B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737"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2118E4-53F4-4990-A0E9-6522B1F5E8D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30049"/>
            <a:ext cx="2754263" cy="2656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8E7E6-EFAD-4471-9220-04739010CABC}"/>
              </a:ext>
            </a:extLst>
          </p:cNvPr>
          <p:cNvSpPr txBox="1"/>
          <p:nvPr/>
        </p:nvSpPr>
        <p:spPr>
          <a:xfrm>
            <a:off x="4188727" y="6128179"/>
            <a:ext cx="2287806" cy="646331"/>
          </a:xfrm>
          <a:prstGeom prst="rect">
            <a:avLst/>
          </a:prstGeom>
          <a:noFill/>
        </p:spPr>
        <p:txBody>
          <a:bodyPr wrap="none" rtlCol="0">
            <a:spAutoFit/>
          </a:bodyPr>
          <a:lstStyle/>
          <a:p>
            <a:r>
              <a:rPr lang="en-US" dirty="0"/>
              <a:t>Regular convolution</a:t>
            </a:r>
          </a:p>
          <a:p>
            <a:r>
              <a:rPr lang="en-US" dirty="0"/>
              <a:t>(1-dilated)</a:t>
            </a:r>
            <a:endParaRPr lang="en-SE" dirty="0"/>
          </a:p>
        </p:txBody>
      </p:sp>
      <p:sp>
        <p:nvSpPr>
          <p:cNvPr id="9" name="TextBox 8">
            <a:extLst>
              <a:ext uri="{FF2B5EF4-FFF2-40B4-BE49-F238E27FC236}">
                <a16:creationId xmlns:a16="http://schemas.microsoft.com/office/drawing/2014/main" id="{41A647BF-F6BB-4511-8FD6-2C4AA619E7A9}"/>
              </a:ext>
            </a:extLst>
          </p:cNvPr>
          <p:cNvSpPr txBox="1"/>
          <p:nvPr/>
        </p:nvSpPr>
        <p:spPr>
          <a:xfrm>
            <a:off x="7415090" y="6104658"/>
            <a:ext cx="1351652" cy="646331"/>
          </a:xfrm>
          <a:prstGeom prst="rect">
            <a:avLst/>
          </a:prstGeom>
          <a:noFill/>
        </p:spPr>
        <p:txBody>
          <a:bodyPr wrap="none" rtlCol="0">
            <a:spAutoFit/>
          </a:bodyPr>
          <a:lstStyle/>
          <a:p>
            <a:r>
              <a:rPr lang="en-US" dirty="0"/>
              <a:t>2-dilated </a:t>
            </a:r>
          </a:p>
          <a:p>
            <a:r>
              <a:rPr lang="en-US" dirty="0"/>
              <a:t>convolution</a:t>
            </a:r>
            <a:endParaRPr lang="en-SE" dirty="0"/>
          </a:p>
        </p:txBody>
      </p:sp>
    </p:spTree>
    <p:extLst>
      <p:ext uri="{BB962C8B-B14F-4D97-AF65-F5344CB8AC3E}">
        <p14:creationId xmlns:p14="http://schemas.microsoft.com/office/powerpoint/2010/main" val="429453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625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e.g., true color (24-bit) is used in computer and phone displays for human eyes, but 8-bit is typically enough for CV tasks</a:t>
                </a:r>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667" t="-3741" r="-1185" b="-2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8" y="3250290"/>
            <a:ext cx="4809511" cy="3497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2289F0-7AFD-43E2-97EE-33242F1938DB}"/>
              </a:ext>
            </a:extLst>
          </p:cNvPr>
          <p:cNvPicPr>
            <a:picLocks noChangeAspect="1"/>
          </p:cNvPicPr>
          <p:nvPr/>
        </p:nvPicPr>
        <p:blipFill>
          <a:blip r:embed="rId5"/>
          <a:stretch>
            <a:fillRect/>
          </a:stretch>
        </p:blipFill>
        <p:spPr>
          <a:xfrm>
            <a:off x="3707265" y="5445224"/>
            <a:ext cx="5417517" cy="1084811"/>
          </a:xfrm>
          <a:prstGeom prst="rect">
            <a:avLst/>
          </a:prstGeom>
        </p:spPr>
      </p:pic>
      <p:sp>
        <p:nvSpPr>
          <p:cNvPr id="8" name="TextBox 7">
            <a:extLst>
              <a:ext uri="{FF2B5EF4-FFF2-40B4-BE49-F238E27FC236}">
                <a16:creationId xmlns:a16="http://schemas.microsoft.com/office/drawing/2014/main" id="{0F4080BF-97D0-4E1B-BE1B-79CBDEAD1837}"/>
              </a:ext>
            </a:extLst>
          </p:cNvPr>
          <p:cNvSpPr txBox="1"/>
          <p:nvPr/>
        </p:nvSpPr>
        <p:spPr>
          <a:xfrm>
            <a:off x="5004048" y="5805264"/>
            <a:ext cx="425116" cy="584775"/>
          </a:xfrm>
          <a:prstGeom prst="rect">
            <a:avLst/>
          </a:prstGeom>
          <a:noFill/>
        </p:spPr>
        <p:txBody>
          <a:bodyPr wrap="none" rtlCol="0">
            <a:spAutoFit/>
          </a:bodyPr>
          <a:lstStyle/>
          <a:p>
            <a:r>
              <a:rPr lang="en-US" sz="3200" dirty="0"/>
              <a:t>=</a:t>
            </a:r>
            <a:endParaRPr lang="en-SE" sz="2000" dirty="0"/>
          </a:p>
        </p:txBody>
      </p:sp>
    </p:spTree>
    <p:extLst>
      <p:ext uri="{BB962C8B-B14F-4D97-AF65-F5344CB8AC3E}">
        <p14:creationId xmlns:p14="http://schemas.microsoft.com/office/powerpoint/2010/main" val="139002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p:txBody>
          <a:bodyPr/>
          <a:lstStyle/>
          <a:p>
            <a:r>
              <a:rPr lang="en-US" sz="3600" dirty="0"/>
              <a:t>Converting Convolution to Matrix Multiplication</a:t>
            </a:r>
            <a:endParaRPr lang="en-SE" sz="3600"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5220072" cy="2133600"/>
          </a:xfrm>
        </p:spPr>
        <p:txBody>
          <a:bodyPr>
            <a:normAutofit fontScale="70000" lnSpcReduction="20000"/>
          </a:bodyPr>
          <a:lstStyle/>
          <a:p>
            <a:r>
              <a:rPr lang="en-US" dirty="0"/>
              <a:t>Facilitates parallel HW  implementation, since parallel HW (GPU, FPGA…) can handle matrix multiplication efficiently, at the expense of increased memory size for storing the weights (the biases are not shown in fig)</a:t>
            </a:r>
            <a:endParaRPr lang="en-SE" dirty="0"/>
          </a:p>
        </p:txBody>
      </p:sp>
    </p:spTree>
    <p:extLst>
      <p:ext uri="{BB962C8B-B14F-4D97-AF65-F5344CB8AC3E}">
        <p14:creationId xmlns:p14="http://schemas.microsoft.com/office/powerpoint/2010/main" val="88125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solidFill>
                  <a:srgbClr val="FF0000"/>
                </a:solidFill>
              </a:rPr>
              <a:t>Pooling and Fully-Connected layers</a:t>
            </a:r>
          </a:p>
          <a:p>
            <a:r>
              <a:rPr lang="en-US" dirty="0"/>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347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253516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530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r>
                      <a:rPr lang="en-US" sz="3500" b="0" i="1" spc="-5" smtClean="0">
                        <a:latin typeface="Cambria Math" panose="02040503050406030204" pitchFamily="18" charset="0"/>
                        <a:cs typeface="Arial"/>
                      </a:rPr>
                      <m:t>=</m:t>
                    </m:r>
                    <m:sSub>
                      <m:sSubPr>
                        <m:ctrlPr>
                          <a:rPr lang="en-US" sz="3600" i="1" spc="-5">
                            <a:latin typeface="Cambria Math" panose="02040503050406030204" pitchFamily="18" charset="0"/>
                            <a:cs typeface="Arial"/>
                          </a:rPr>
                        </m:ctrlPr>
                      </m:sSubPr>
                      <m:e>
                        <m:r>
                          <a:rPr lang="en-US" sz="3600" i="1" spc="-5">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oMath>
                </a14:m>
                <a:endParaRPr lang="en-US" sz="3600" spc="-5" dirty="0">
                  <a:solidFill>
                    <a:schemeClr val="tx1"/>
                  </a:solidFill>
                  <a:latin typeface="Arial"/>
                  <a:cs typeface="Arial"/>
                </a:endParaRPr>
              </a:p>
              <a:p>
                <a:pPr lvl="1"/>
                <a:r>
                  <a:rPr lang="en-US" sz="3200" spc="-5" dirty="0">
                    <a:solidFill>
                      <a:schemeClr val="tx1"/>
                    </a:solidFill>
                    <a:latin typeface="Arial"/>
                    <a:cs typeface="Arial"/>
                  </a:rPr>
                  <a:t>In contrast, a CONV filter</a:t>
                </a:r>
                <a:r>
                  <a:rPr lang="en-US" sz="3200" spc="-5" dirty="0">
                    <a:cs typeface="Arial"/>
                  </a:rPr>
                  <a:t> always has the same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1</m:t>
                        </m:r>
                      </m:sub>
                    </m:sSub>
                  </m:oMath>
                </a14:m>
                <a:r>
                  <a:rPr lang="en-US" sz="3200" spc="-5" dirty="0">
                    <a:cs typeface="Arial"/>
                  </a:rPr>
                  <a:t> as its input volume, and the number of filters </a:t>
                </a:r>
                <a14:m>
                  <m:oMath xmlns:m="http://schemas.openxmlformats.org/officeDocument/2006/math">
                    <m:r>
                      <a:rPr lang="en-US" sz="3200" i="1" spc="-5" dirty="0" smtClean="0">
                        <a:latin typeface="Cambria Math" panose="02040503050406030204" pitchFamily="18" charset="0"/>
                        <a:cs typeface="Arial"/>
                      </a:rPr>
                      <m:t>𝐾</m:t>
                    </m:r>
                  </m:oMath>
                </a14:m>
                <a:r>
                  <a:rPr lang="en-US" sz="3200" spc="-5" dirty="0">
                    <a:cs typeface="Arial"/>
                  </a:rPr>
                  <a:t> always equals the depth </a:t>
                </a:r>
                <a14:m>
                  <m:oMath xmlns:m="http://schemas.openxmlformats.org/officeDocument/2006/math">
                    <m:sSub>
                      <m:sSubPr>
                        <m:ctrlPr>
                          <a:rPr lang="en-US" sz="3200" i="1" spc="-5" dirty="0" smtClean="0">
                            <a:latin typeface="Cambria Math" panose="02040503050406030204" pitchFamily="18" charset="0"/>
                            <a:cs typeface="Arial"/>
                          </a:rPr>
                        </m:ctrlPr>
                      </m:sSubPr>
                      <m:e>
                        <m:r>
                          <a:rPr lang="en-US" sz="3200" i="1" spc="-5" dirty="0" smtClean="0">
                            <a:latin typeface="Cambria Math" panose="02040503050406030204" pitchFamily="18" charset="0"/>
                            <a:cs typeface="Arial"/>
                          </a:rPr>
                          <m:t>𝐷</m:t>
                        </m:r>
                      </m:e>
                      <m:sub>
                        <m:r>
                          <a:rPr lang="en-US" sz="3200" i="1" spc="-5" dirty="0" smtClean="0">
                            <a:latin typeface="Cambria Math" panose="02040503050406030204" pitchFamily="18" charset="0"/>
                            <a:cs typeface="Arial"/>
                          </a:rPr>
                          <m:t>2</m:t>
                        </m:r>
                      </m:sub>
                    </m:sSub>
                  </m:oMath>
                </a14:m>
                <a:r>
                  <a:rPr lang="en-US" sz="3200" spc="-5" dirty="0">
                    <a:cs typeface="Arial"/>
                  </a:rPr>
                  <a:t> of its output volume</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=3,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971600" y="1323872"/>
            <a:ext cx="7416004" cy="3272985"/>
          </a:xfrm>
          <a:prstGeom prst="rect">
            <a:avLst/>
          </a:prstGeom>
        </p:spPr>
      </p:pic>
      <p:pic>
        <p:nvPicPr>
          <p:cNvPr id="7" name="Graphic 6">
            <a:extLst>
              <a:ext uri="{FF2B5EF4-FFF2-40B4-BE49-F238E27FC236}">
                <a16:creationId xmlns:a16="http://schemas.microsoft.com/office/drawing/2014/main" id="{62CF63E2-A8EA-4B8E-A6C6-6BDD0E17FD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520" y="-50403"/>
            <a:ext cx="1175147" cy="1175147"/>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0" y="1295400"/>
                <a:ext cx="3419872" cy="5373960"/>
              </a:xfrm>
            </p:spPr>
            <p:txBody>
              <a:bodyPr>
                <a:normAutofit fontScale="85000" lnSpcReduction="2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pPr lvl="1"/>
                <a:r>
                  <a:rPr lang="en-US" dirty="0">
                    <a:solidFill>
                      <a:schemeClr val="tx1"/>
                    </a:solidFill>
                  </a:rPr>
                  <a:t>Alternative: average pooling is less commonly used</a:t>
                </a:r>
              </a:p>
              <a:p>
                <a:r>
                  <a:rPr lang="en-US" dirty="0"/>
                  <a:t>Pooling is also called subsampling</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0" y="1295400"/>
                <a:ext cx="3419872" cy="5373960"/>
              </a:xfrm>
              <a:blipFill>
                <a:blip r:embed="rId3"/>
                <a:stretch>
                  <a:fillRect l="-3030" t="-2611" r="-4635" b="-295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984256757"/>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gn="l">
                        <a:lnSpc>
                          <a:spcPct val="100000"/>
                        </a:lnSpc>
                        <a:spcBef>
                          <a:spcPts val="540"/>
                        </a:spcBef>
                      </a:pPr>
                      <a:r>
                        <a:rPr sz="2400" dirty="0">
                          <a:solidFill>
                            <a:schemeClr val="tx1"/>
                          </a:solidFill>
                          <a:latin typeface="Arial"/>
                          <a:cs typeface="Arial"/>
                        </a:rPr>
                        <a:t>5</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gn="l">
                        <a:lnSpc>
                          <a:spcPct val="100000"/>
                        </a:lnSpc>
                        <a:spcBef>
                          <a:spcPts val="540"/>
                        </a:spcBef>
                      </a:pPr>
                      <a:r>
                        <a:rPr sz="2400" dirty="0">
                          <a:solidFill>
                            <a:schemeClr val="tx1"/>
                          </a:solidFill>
                          <a:latin typeface="Arial"/>
                          <a:cs typeface="Arial"/>
                        </a:rPr>
                        <a:t>7</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chemeClr val="tx1"/>
                          </a:solidFill>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gn="l">
                        <a:lnSpc>
                          <a:spcPct val="100000"/>
                        </a:lnSpc>
                        <a:spcBef>
                          <a:spcPts val="540"/>
                        </a:spcBef>
                      </a:pPr>
                      <a:r>
                        <a:rPr sz="2400" dirty="0">
                          <a:solidFill>
                            <a:schemeClr val="tx1"/>
                          </a:solidFill>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0</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gn="l">
                        <a:lnSpc>
                          <a:spcPct val="100000"/>
                        </a:lnSpc>
                        <a:spcBef>
                          <a:spcPts val="540"/>
                        </a:spcBef>
                      </a:pPr>
                      <a:r>
                        <a:rPr sz="2400" dirty="0">
                          <a:solidFill>
                            <a:schemeClr val="tx1"/>
                          </a:solidFill>
                          <a:latin typeface="Arial"/>
                          <a:cs typeface="Arial"/>
                        </a:rPr>
                        <a:t>1</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2</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gn="l">
                        <a:lnSpc>
                          <a:spcPct val="100000"/>
                        </a:lnSpc>
                        <a:spcBef>
                          <a:spcPts val="540"/>
                        </a:spcBef>
                      </a:pPr>
                      <a:r>
                        <a:rPr sz="2400" dirty="0">
                          <a:solidFill>
                            <a:schemeClr val="tx1"/>
                          </a:solidFill>
                          <a:latin typeface="Arial"/>
                          <a:cs typeface="Arial"/>
                        </a:rPr>
                        <a:t>3</a:t>
                      </a:r>
                      <a:endParaRPr sz="2400">
                        <a:solidFill>
                          <a:schemeClr val="tx1"/>
                        </a:solidFill>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chemeClr val="tx1"/>
                          </a:solidFill>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5" name="object 14">
            <a:extLst>
              <a:ext uri="{FF2B5EF4-FFF2-40B4-BE49-F238E27FC236}">
                <a16:creationId xmlns:a16="http://schemas.microsoft.com/office/drawing/2014/main" id="{68C88CC7-A5F6-40CD-AB53-D3A4A453F05C}"/>
              </a:ext>
            </a:extLst>
          </p:cNvPr>
          <p:cNvSpPr txBox="1"/>
          <p:nvPr/>
        </p:nvSpPr>
        <p:spPr>
          <a:xfrm>
            <a:off x="5976111" y="1651849"/>
            <a:ext cx="1523437" cy="291555"/>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a:t>
            </a:r>
            <a:r>
              <a:rPr lang="en-US" sz="2000" spc="-5" dirty="0">
                <a:latin typeface="Arial"/>
                <a:cs typeface="Arial"/>
              </a:rPr>
              <a:t>ing</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1740213172"/>
              </p:ext>
            </p:extLst>
          </p:nvPr>
        </p:nvGraphicFramePr>
        <p:xfrm>
          <a:off x="7668344" y="112755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sz="2400" dirty="0">
                          <a:latin typeface="Arial"/>
                          <a:cs typeface="Arial"/>
                        </a:rPr>
                        <a:t>6</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sz="2400" dirty="0">
                          <a:latin typeface="Arial"/>
                          <a:cs typeface="Arial"/>
                        </a:rPr>
                        <a:t>8</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sz="2400" dirty="0">
                          <a:latin typeface="Arial"/>
                          <a:cs typeface="Arial"/>
                        </a:rPr>
                        <a:t>3</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sz="2400" dirty="0">
                          <a:latin typeface="Arial"/>
                          <a:cs typeface="Arial"/>
                        </a:rPr>
                        <a:t>4</a:t>
                      </a: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5">
            <a:extLst>
              <a:ext uri="{FF2B5EF4-FFF2-40B4-BE49-F238E27FC236}">
                <a16:creationId xmlns:a16="http://schemas.microsoft.com/office/drawing/2014/main" id="{0923F841-4D68-42EB-A156-DC697F47536D}"/>
              </a:ext>
            </a:extLst>
          </p:cNvPr>
          <p:cNvGraphicFramePr>
            <a:graphicFrameLocks noGrp="1"/>
          </p:cNvGraphicFramePr>
          <p:nvPr>
            <p:extLst>
              <p:ext uri="{D42A27DB-BD31-4B8C-83A1-F6EECF244321}">
                <p14:modId xmlns:p14="http://schemas.microsoft.com/office/powerpoint/2010/main" val="1786116314"/>
              </p:ext>
            </p:extLst>
          </p:nvPr>
        </p:nvGraphicFramePr>
        <p:xfrm>
          <a:off x="7668344" y="3012101"/>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ctr">
                        <a:lnSpc>
                          <a:spcPct val="100000"/>
                        </a:lnSpc>
                        <a:spcBef>
                          <a:spcPts val="540"/>
                        </a:spcBef>
                      </a:pPr>
                      <a:r>
                        <a:rPr lang="en-US" sz="2000" dirty="0">
                          <a:latin typeface="Arial"/>
                          <a:cs typeface="Arial"/>
                        </a:rPr>
                        <a:t>3.3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ctr">
                        <a:lnSpc>
                          <a:spcPct val="100000"/>
                        </a:lnSpc>
                        <a:spcBef>
                          <a:spcPts val="540"/>
                        </a:spcBef>
                      </a:pPr>
                      <a:r>
                        <a:rPr lang="en-US" sz="2000" dirty="0">
                          <a:latin typeface="Arial"/>
                          <a:cs typeface="Arial"/>
                        </a:rPr>
                        <a:t>5.3</a:t>
                      </a:r>
                      <a:endParaRPr sz="20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ctr">
                        <a:lnSpc>
                          <a:spcPct val="100000"/>
                        </a:lnSpc>
                        <a:spcBef>
                          <a:spcPts val="540"/>
                        </a:spcBef>
                      </a:pPr>
                      <a:r>
                        <a:rPr lang="en-US" sz="2400" dirty="0">
                          <a:latin typeface="Arial"/>
                          <a:cs typeface="Arial"/>
                        </a:rPr>
                        <a:t>2</a:t>
                      </a:r>
                      <a:endParaRPr sz="2400" dirty="0">
                        <a:latin typeface="Arial"/>
                        <a:cs typeface="Arial"/>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cxnSp>
        <p:nvCxnSpPr>
          <p:cNvPr id="7" name="Straight Arrow Connector 6">
            <a:extLst>
              <a:ext uri="{FF2B5EF4-FFF2-40B4-BE49-F238E27FC236}">
                <a16:creationId xmlns:a16="http://schemas.microsoft.com/office/drawing/2014/main" id="{6F2C22C4-082E-4686-B362-D5D5348C8741}"/>
              </a:ext>
            </a:extLst>
          </p:cNvPr>
          <p:cNvCxnSpPr>
            <a:cxnSpLocks/>
            <a:endCxn id="16" idx="1"/>
          </p:cNvCxnSpPr>
          <p:nvPr/>
        </p:nvCxnSpPr>
        <p:spPr bwMode="auto">
          <a:xfrm flipV="1">
            <a:off x="6012160" y="1733423"/>
            <a:ext cx="1656184" cy="1023492"/>
          </a:xfrm>
          <a:prstGeom prst="straightConnector1">
            <a:avLst/>
          </a:prstGeom>
          <a:noFill/>
          <a:ln w="254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CBC32C1C-ECAD-47AA-8D07-9B0C3B7F1BC4}"/>
              </a:ext>
            </a:extLst>
          </p:cNvPr>
          <p:cNvCxnSpPr>
            <a:cxnSpLocks/>
            <a:endCxn id="11" idx="1"/>
          </p:cNvCxnSpPr>
          <p:nvPr/>
        </p:nvCxnSpPr>
        <p:spPr bwMode="auto">
          <a:xfrm>
            <a:off x="5976111" y="2756914"/>
            <a:ext cx="1692233" cy="861060"/>
          </a:xfrm>
          <a:prstGeom prst="straightConnector1">
            <a:avLst/>
          </a:prstGeom>
          <a:noFill/>
          <a:ln w="25400" cap="flat" cmpd="sng" algn="ctr">
            <a:solidFill>
              <a:schemeClr val="tx1"/>
            </a:solidFill>
            <a:prstDash val="solid"/>
            <a:round/>
            <a:headEnd type="none" w="med" len="med"/>
            <a:tailEnd type="triangle"/>
          </a:ln>
          <a:effectLst/>
        </p:spPr>
      </p:cxnSp>
      <p:sp>
        <p:nvSpPr>
          <p:cNvPr id="18" name="object 14">
            <a:extLst>
              <a:ext uri="{FF2B5EF4-FFF2-40B4-BE49-F238E27FC236}">
                <a16:creationId xmlns:a16="http://schemas.microsoft.com/office/drawing/2014/main" id="{F9FD2B22-9B58-4565-8475-01F6C0450BF6}"/>
              </a:ext>
            </a:extLst>
          </p:cNvPr>
          <p:cNvSpPr txBox="1"/>
          <p:nvPr/>
        </p:nvSpPr>
        <p:spPr>
          <a:xfrm>
            <a:off x="6042257" y="3410051"/>
            <a:ext cx="1523437" cy="291555"/>
          </a:xfrm>
          <a:prstGeom prst="rect">
            <a:avLst/>
          </a:prstGeom>
        </p:spPr>
        <p:txBody>
          <a:bodyPr vert="horz" wrap="square" lIns="0" tIns="0" rIns="0" bIns="0" rtlCol="0">
            <a:spAutoFit/>
          </a:bodyPr>
          <a:lstStyle/>
          <a:p>
            <a:pPr marL="12700" marR="5080">
              <a:lnSpc>
                <a:spcPct val="100699"/>
              </a:lnSpc>
            </a:pPr>
            <a:r>
              <a:rPr lang="en-US" sz="2000" dirty="0">
                <a:latin typeface="Arial"/>
                <a:cs typeface="Arial"/>
              </a:rPr>
              <a:t>avg</a:t>
            </a:r>
            <a:r>
              <a:rPr sz="2000" dirty="0">
                <a:latin typeface="Arial"/>
                <a:cs typeface="Arial"/>
              </a:rPr>
              <a:t> </a:t>
            </a:r>
            <a:r>
              <a:rPr sz="2000" spc="-5" dirty="0">
                <a:latin typeface="Arial"/>
                <a:cs typeface="Arial"/>
              </a:rPr>
              <a:t>pool</a:t>
            </a:r>
            <a:r>
              <a:rPr lang="en-US" sz="2000" spc="-5" dirty="0">
                <a:latin typeface="Arial"/>
                <a:cs typeface="Arial"/>
              </a:rPr>
              <a:t>ing</a:t>
            </a:r>
            <a:endParaRPr sz="2000" dirty="0">
              <a:latin typeface="Arial"/>
              <a:cs typeface="Arial"/>
            </a:endParaRPr>
          </a:p>
        </p:txBody>
      </p:sp>
    </p:spTree>
    <p:extLst>
      <p:ext uri="{BB962C8B-B14F-4D97-AF65-F5344CB8AC3E}">
        <p14:creationId xmlns:p14="http://schemas.microsoft.com/office/powerpoint/2010/main" val="3332692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052736"/>
                <a:ext cx="8435280" cy="2140297"/>
              </a:xfrm>
            </p:spPr>
            <p:txBody>
              <a:bodyPr>
                <a:normAutofit fontScale="700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pooling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pPr lvl="1"/>
                <a:r>
                  <a:rPr lang="en-US" dirty="0"/>
                  <a:t>(In practice, it is more common to have </a:t>
                </a:r>
                <a14:m>
                  <m:oMath xmlns:m="http://schemas.openxmlformats.org/officeDocument/2006/math">
                    <m:r>
                      <a:rPr lang="en-US" i="1" spc="-5" smtClean="0">
                        <a:latin typeface="Cambria Math" panose="02040503050406030204" pitchFamily="18" charset="0"/>
                        <a:cs typeface="Arial"/>
                      </a:rPr>
                      <m:t>𝐹</m:t>
                    </m:r>
                    <m:r>
                      <a:rPr lang="en-US" i="1" spc="-5" smtClean="0">
                        <a:latin typeface="Cambria Math" panose="02040503050406030204" pitchFamily="18" charset="0"/>
                        <a:cs typeface="Arial"/>
                      </a:rPr>
                      <m:t>=3, </m:t>
                    </m:r>
                    <m:r>
                      <a:rPr lang="en-US" i="1" spc="-5" smtClean="0">
                        <a:latin typeface="Cambria Math" panose="02040503050406030204" pitchFamily="18" charset="0"/>
                        <a:cs typeface="Arial"/>
                      </a:rPr>
                      <m:t>𝑆</m:t>
                    </m:r>
                    <m:r>
                      <a:rPr lang="en-US"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052736"/>
                <a:ext cx="8435280" cy="2140297"/>
              </a:xfrm>
              <a:blipFill>
                <a:blip r:embed="rId3"/>
                <a:stretch>
                  <a:fillRect l="-795" t="-48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6" name="Table 5">
            <a:extLst>
              <a:ext uri="{FF2B5EF4-FFF2-40B4-BE49-F238E27FC236}">
                <a16:creationId xmlns:a16="http://schemas.microsoft.com/office/drawing/2014/main" id="{69C27498-7B74-4494-92F0-53D8A0C0865A}"/>
              </a:ext>
            </a:extLst>
          </p:cNvPr>
          <p:cNvGraphicFramePr>
            <a:graphicFrameLocks noGrp="1"/>
          </p:cNvGraphicFramePr>
          <p:nvPr>
            <p:extLst>
              <p:ext uri="{D42A27DB-BD31-4B8C-83A1-F6EECF244321}">
                <p14:modId xmlns:p14="http://schemas.microsoft.com/office/powerpoint/2010/main" val="4225967976"/>
              </p:ext>
            </p:extLst>
          </p:nvPr>
        </p:nvGraphicFramePr>
        <p:xfrm>
          <a:off x="760126" y="3068961"/>
          <a:ext cx="3688045" cy="3678770"/>
        </p:xfrm>
        <a:graphic>
          <a:graphicData uri="http://schemas.openxmlformats.org/drawingml/2006/table">
            <a:tbl>
              <a:tblPr firstRow="1" bandRow="1">
                <a:tableStyleId>{5940675A-B579-460E-94D1-54222C63F5DA}</a:tableStyleId>
              </a:tblPr>
              <a:tblGrid>
                <a:gridCol w="737609">
                  <a:extLst>
                    <a:ext uri="{9D8B030D-6E8A-4147-A177-3AD203B41FA5}">
                      <a16:colId xmlns:a16="http://schemas.microsoft.com/office/drawing/2014/main" val="20000"/>
                    </a:ext>
                  </a:extLst>
                </a:gridCol>
                <a:gridCol w="737609">
                  <a:extLst>
                    <a:ext uri="{9D8B030D-6E8A-4147-A177-3AD203B41FA5}">
                      <a16:colId xmlns:a16="http://schemas.microsoft.com/office/drawing/2014/main" val="20001"/>
                    </a:ext>
                  </a:extLst>
                </a:gridCol>
                <a:gridCol w="737609">
                  <a:extLst>
                    <a:ext uri="{9D8B030D-6E8A-4147-A177-3AD203B41FA5}">
                      <a16:colId xmlns:a16="http://schemas.microsoft.com/office/drawing/2014/main" val="20002"/>
                    </a:ext>
                  </a:extLst>
                </a:gridCol>
                <a:gridCol w="737609">
                  <a:extLst>
                    <a:ext uri="{9D8B030D-6E8A-4147-A177-3AD203B41FA5}">
                      <a16:colId xmlns:a16="http://schemas.microsoft.com/office/drawing/2014/main" val="20003"/>
                    </a:ext>
                  </a:extLst>
                </a:gridCol>
                <a:gridCol w="737609">
                  <a:extLst>
                    <a:ext uri="{9D8B030D-6E8A-4147-A177-3AD203B41FA5}">
                      <a16:colId xmlns:a16="http://schemas.microsoft.com/office/drawing/2014/main" val="20004"/>
                    </a:ext>
                  </a:extLst>
                </a:gridCol>
              </a:tblGrid>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extLst>
                  <a:ext uri="{0D108BD9-81ED-4DB2-BD59-A6C34878D82A}">
                    <a16:rowId xmlns:a16="http://schemas.microsoft.com/office/drawing/2014/main" val="10000"/>
                  </a:ext>
                </a:extLst>
              </a:tr>
              <a:tr h="735754">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754">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extLst>
                  <a:ext uri="{0D108BD9-81ED-4DB2-BD59-A6C34878D82A}">
                    <a16:rowId xmlns:a16="http://schemas.microsoft.com/office/drawing/2014/main" val="10002"/>
                  </a:ext>
                </a:extLst>
              </a:tr>
              <a:tr h="735754">
                <a:tc>
                  <a:txBody>
                    <a:bodyPr/>
                    <a:lstStyle/>
                    <a:p>
                      <a:pPr algn="ctr"/>
                      <a:r>
                        <a:rPr lang="en-US" sz="3200" dirty="0">
                          <a:latin typeface="Century Schoolbook" charset="0"/>
                          <a:ea typeface="Century Schoolbook" charset="0"/>
                          <a:cs typeface="Century Schoolbook" charset="0"/>
                        </a:rPr>
                        <a:t>8</a:t>
                      </a:r>
                    </a:p>
                  </a:txBody>
                  <a:tcPr anchor="ctr">
                    <a:noFill/>
                  </a:tcPr>
                </a:tc>
                <a:tc>
                  <a:txBody>
                    <a:bodyPr/>
                    <a:lstStyle/>
                    <a:p>
                      <a:pPr algn="ctr"/>
                      <a:r>
                        <a:rPr lang="en-US" sz="3200" dirty="0">
                          <a:latin typeface="Century Schoolbook" charset="0"/>
                          <a:ea typeface="Century Schoolbook" charset="0"/>
                          <a:cs typeface="Century Schoolbook" charset="0"/>
                        </a:rPr>
                        <a:t>3</a:t>
                      </a:r>
                    </a:p>
                  </a:txBody>
                  <a:tcPr anchor="ctr">
                    <a:noFill/>
                  </a:tcPr>
                </a:tc>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0</a:t>
                      </a:r>
                    </a:p>
                  </a:txBody>
                  <a:tcPr anchor="ctr">
                    <a:noFill/>
                  </a:tcPr>
                </a:tc>
                <a:extLst>
                  <a:ext uri="{0D108BD9-81ED-4DB2-BD59-A6C34878D82A}">
                    <a16:rowId xmlns:a16="http://schemas.microsoft.com/office/drawing/2014/main" val="10003"/>
                  </a:ext>
                </a:extLst>
              </a:tr>
              <a:tr h="735754">
                <a:tc>
                  <a:txBody>
                    <a:bodyPr/>
                    <a:lstStyle/>
                    <a:p>
                      <a:pPr algn="ctr"/>
                      <a:r>
                        <a:rPr lang="en-US" sz="3200" dirty="0">
                          <a:latin typeface="Century Schoolbook" charset="0"/>
                          <a:ea typeface="Century Schoolbook" charset="0"/>
                          <a:cs typeface="Century Schoolbook" charset="0"/>
                        </a:rPr>
                        <a:t>5</a:t>
                      </a:r>
                    </a:p>
                  </a:txBody>
                  <a:tcPr anchor="ctr">
                    <a:noFill/>
                  </a:tcPr>
                </a:tc>
                <a:tc>
                  <a:txBody>
                    <a:bodyPr/>
                    <a:lstStyle/>
                    <a:p>
                      <a:pPr algn="ctr"/>
                      <a:r>
                        <a:rPr lang="en-US" sz="3200" dirty="0">
                          <a:latin typeface="Century Schoolbook" charset="0"/>
                          <a:ea typeface="Century Schoolbook" charset="0"/>
                          <a:cs typeface="Century Schoolbook" charset="0"/>
                        </a:rPr>
                        <a:t>6</a:t>
                      </a:r>
                    </a:p>
                  </a:txBody>
                  <a:tcPr anchor="ctr">
                    <a:noFill/>
                  </a:tcPr>
                </a:tc>
                <a:tc>
                  <a:txBody>
                    <a:bodyPr/>
                    <a:lstStyle/>
                    <a:p>
                      <a:pPr algn="ctr"/>
                      <a:r>
                        <a:rPr lang="en-US" sz="3200" dirty="0">
                          <a:latin typeface="Century Schoolbook" charset="0"/>
                          <a:ea typeface="Century Schoolbook" charset="0"/>
                          <a:cs typeface="Century Schoolbook" charset="0"/>
                        </a:rPr>
                        <a:t>1</a:t>
                      </a:r>
                    </a:p>
                  </a:txBody>
                  <a:tcPr anchor="ctr">
                    <a:noFill/>
                  </a:tcPr>
                </a:tc>
                <a:tc>
                  <a:txBody>
                    <a:bodyPr/>
                    <a:lstStyle/>
                    <a:p>
                      <a:pPr algn="ctr"/>
                      <a:r>
                        <a:rPr lang="en-US" sz="3200" dirty="0">
                          <a:latin typeface="Century Schoolbook" charset="0"/>
                          <a:ea typeface="Century Schoolbook" charset="0"/>
                          <a:cs typeface="Century Schoolbook" charset="0"/>
                        </a:rPr>
                        <a:t>2</a:t>
                      </a:r>
                    </a:p>
                  </a:txBody>
                  <a:tcPr anchor="ctr">
                    <a:noFill/>
                  </a:tcPr>
                </a:tc>
                <a:tc>
                  <a:txBody>
                    <a:bodyPr/>
                    <a:lstStyle/>
                    <a:p>
                      <a:pPr algn="ctr"/>
                      <a:r>
                        <a:rPr lang="en-US" sz="3200" dirty="0">
                          <a:latin typeface="Century Schoolbook" charset="0"/>
                          <a:ea typeface="Century Schoolbook" charset="0"/>
                          <a:cs typeface="Century Schoolbook" charset="0"/>
                        </a:rPr>
                        <a:t>9</a:t>
                      </a:r>
                    </a:p>
                  </a:txBody>
                  <a:tcPr anchor="ctr">
                    <a:noFill/>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85A611A6-B1A7-4FF1-BCEA-BE5E7725CA34}"/>
              </a:ext>
            </a:extLst>
          </p:cNvPr>
          <p:cNvGraphicFramePr>
            <a:graphicFrameLocks noGrp="1"/>
          </p:cNvGraphicFramePr>
          <p:nvPr>
            <p:extLst>
              <p:ext uri="{D42A27DB-BD31-4B8C-83A1-F6EECF244321}">
                <p14:modId xmlns:p14="http://schemas.microsoft.com/office/powerpoint/2010/main" val="1824765708"/>
              </p:ext>
            </p:extLst>
          </p:nvPr>
        </p:nvGraphicFramePr>
        <p:xfrm>
          <a:off x="6394885" y="3805452"/>
          <a:ext cx="2209563" cy="2205786"/>
        </p:xfrm>
        <a:graphic>
          <a:graphicData uri="http://schemas.openxmlformats.org/drawingml/2006/table">
            <a:tbl>
              <a:tblPr firstRow="1" bandRow="1">
                <a:tableStyleId>{5940675A-B579-460E-94D1-54222C63F5DA}</a:tableStyleId>
              </a:tblPr>
              <a:tblGrid>
                <a:gridCol w="736521">
                  <a:extLst>
                    <a:ext uri="{9D8B030D-6E8A-4147-A177-3AD203B41FA5}">
                      <a16:colId xmlns:a16="http://schemas.microsoft.com/office/drawing/2014/main" val="20000"/>
                    </a:ext>
                  </a:extLst>
                </a:gridCol>
                <a:gridCol w="736521">
                  <a:extLst>
                    <a:ext uri="{9D8B030D-6E8A-4147-A177-3AD203B41FA5}">
                      <a16:colId xmlns:a16="http://schemas.microsoft.com/office/drawing/2014/main" val="20001"/>
                    </a:ext>
                  </a:extLst>
                </a:gridCol>
                <a:gridCol w="736521">
                  <a:extLst>
                    <a:ext uri="{9D8B030D-6E8A-4147-A177-3AD203B41FA5}">
                      <a16:colId xmlns:a16="http://schemas.microsoft.com/office/drawing/2014/main" val="20002"/>
                    </a:ext>
                  </a:extLst>
                </a:gridCol>
              </a:tblGrid>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0"/>
                  </a:ext>
                </a:extLst>
              </a:tr>
              <a:tr h="735262">
                <a:tc>
                  <a:txBody>
                    <a:bodyPr/>
                    <a:lstStyle/>
                    <a:p>
                      <a:pPr algn="ctr"/>
                      <a:r>
                        <a:rPr lang="en-US" sz="2800" dirty="0">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tc>
                  <a:txBody>
                    <a:bodyPr/>
                    <a:lstStyle/>
                    <a:p>
                      <a:pPr algn="ctr"/>
                      <a:r>
                        <a:rPr lang="en-US" sz="3200" dirty="0">
                          <a:solidFill>
                            <a:schemeClr val="tx1"/>
                          </a:solidFill>
                          <a:latin typeface="+mn-lt"/>
                          <a:ea typeface="Century Schoolbook" charset="0"/>
                          <a:cs typeface="Century Schoolbook" charset="0"/>
                        </a:rPr>
                        <a:t>5</a:t>
                      </a:r>
                    </a:p>
                  </a:txBody>
                  <a:tcPr anchor="ctr">
                    <a:noFill/>
                  </a:tcPr>
                </a:tc>
                <a:extLst>
                  <a:ext uri="{0D108BD9-81ED-4DB2-BD59-A6C34878D82A}">
                    <a16:rowId xmlns:a16="http://schemas.microsoft.com/office/drawing/2014/main" val="10001"/>
                  </a:ext>
                </a:extLst>
              </a:tr>
              <a:tr h="735262">
                <a:tc>
                  <a:txBody>
                    <a:bodyPr/>
                    <a:lstStyle/>
                    <a:p>
                      <a:pPr algn="ctr"/>
                      <a:r>
                        <a:rPr lang="en-US" sz="2800" dirty="0">
                          <a:latin typeface="+mn-lt"/>
                          <a:ea typeface="Century Schoolbook" charset="0"/>
                          <a:cs typeface="Century Schoolbook" charset="0"/>
                        </a:rPr>
                        <a:t>8</a:t>
                      </a:r>
                    </a:p>
                  </a:txBody>
                  <a:tcPr anchor="ctr">
                    <a:noFill/>
                  </a:tcPr>
                </a:tc>
                <a:tc>
                  <a:txBody>
                    <a:bodyPr/>
                    <a:lstStyle/>
                    <a:p>
                      <a:pPr algn="ctr"/>
                      <a:r>
                        <a:rPr lang="en-US" sz="3200" dirty="0">
                          <a:solidFill>
                            <a:schemeClr val="tx1"/>
                          </a:solidFill>
                          <a:latin typeface="+mn-lt"/>
                          <a:ea typeface="Century Schoolbook" charset="0"/>
                          <a:cs typeface="Century Schoolbook" charset="0"/>
                        </a:rPr>
                        <a:t>6</a:t>
                      </a:r>
                    </a:p>
                  </a:txBody>
                  <a:tcPr anchor="ctr">
                    <a:noFill/>
                  </a:tcPr>
                </a:tc>
                <a:tc>
                  <a:txBody>
                    <a:bodyPr/>
                    <a:lstStyle/>
                    <a:p>
                      <a:pPr algn="ctr"/>
                      <a:r>
                        <a:rPr lang="en-US" sz="3200" dirty="0">
                          <a:solidFill>
                            <a:schemeClr val="tx1"/>
                          </a:solidFill>
                          <a:latin typeface="+mn-lt"/>
                          <a:ea typeface="Century Schoolbook" charset="0"/>
                          <a:cs typeface="Century Schoolbook" charset="0"/>
                        </a:rPr>
                        <a:t>9</a:t>
                      </a:r>
                    </a:p>
                  </a:txBody>
                  <a:tcPr anchor="ctr">
                    <a:noFill/>
                  </a:tcPr>
                </a:tc>
                <a:extLst>
                  <a:ext uri="{0D108BD9-81ED-4DB2-BD59-A6C34878D82A}">
                    <a16:rowId xmlns:a16="http://schemas.microsoft.com/office/drawing/2014/main" val="10002"/>
                  </a:ext>
                </a:extLst>
              </a:tr>
            </a:tbl>
          </a:graphicData>
        </a:graphic>
      </p:graphicFrame>
      <p:sp>
        <p:nvSpPr>
          <p:cNvPr id="8" name="Rectangle 7">
            <a:extLst>
              <a:ext uri="{FF2B5EF4-FFF2-40B4-BE49-F238E27FC236}">
                <a16:creationId xmlns:a16="http://schemas.microsoft.com/office/drawing/2014/main" id="{04EEC231-48E8-46B6-BA7F-6B2DC5CBD037}"/>
              </a:ext>
            </a:extLst>
          </p:cNvPr>
          <p:cNvSpPr/>
          <p:nvPr/>
        </p:nvSpPr>
        <p:spPr>
          <a:xfrm>
            <a:off x="760126"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1BC218-FB38-4B17-AE9F-AE457965CD14}"/>
              </a:ext>
            </a:extLst>
          </p:cNvPr>
          <p:cNvSpPr/>
          <p:nvPr/>
        </p:nvSpPr>
        <p:spPr>
          <a:xfrm>
            <a:off x="1495914" y="3068961"/>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986B4B-7E36-45BE-BDF6-26B33073B21C}"/>
              </a:ext>
            </a:extLst>
          </p:cNvPr>
          <p:cNvSpPr/>
          <p:nvPr/>
        </p:nvSpPr>
        <p:spPr>
          <a:xfrm>
            <a:off x="2236254" y="3068960"/>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A79DF-CF20-48F6-BD64-0459347F16C5}"/>
              </a:ext>
            </a:extLst>
          </p:cNvPr>
          <p:cNvSpPr/>
          <p:nvPr/>
        </p:nvSpPr>
        <p:spPr>
          <a:xfrm>
            <a:off x="755576"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3B526C-F27A-4500-957A-F44F15A59170}"/>
              </a:ext>
            </a:extLst>
          </p:cNvPr>
          <p:cNvSpPr/>
          <p:nvPr/>
        </p:nvSpPr>
        <p:spPr>
          <a:xfrm>
            <a:off x="1491364"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6EA955-13E8-4789-85EE-9E3C0EC1516B}"/>
              </a:ext>
            </a:extLst>
          </p:cNvPr>
          <p:cNvSpPr/>
          <p:nvPr/>
        </p:nvSpPr>
        <p:spPr>
          <a:xfrm>
            <a:off x="2222602" y="3805453"/>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1366-8785-4E71-A7D2-EEA6BC6C70B5}"/>
              </a:ext>
            </a:extLst>
          </p:cNvPr>
          <p:cNvSpPr/>
          <p:nvPr/>
        </p:nvSpPr>
        <p:spPr>
          <a:xfrm>
            <a:off x="762401" y="4540099"/>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4B26E0-DA35-46CF-8312-D2239E559CB5}"/>
              </a:ext>
            </a:extLst>
          </p:cNvPr>
          <p:cNvSpPr/>
          <p:nvPr/>
        </p:nvSpPr>
        <p:spPr>
          <a:xfrm>
            <a:off x="1482262" y="4538252"/>
            <a:ext cx="2216467" cy="220578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04D47-C487-4110-A186-DEF27638BF07}"/>
              </a:ext>
            </a:extLst>
          </p:cNvPr>
          <p:cNvSpPr/>
          <p:nvPr/>
        </p:nvSpPr>
        <p:spPr>
          <a:xfrm>
            <a:off x="2232841" y="4534558"/>
            <a:ext cx="2216467" cy="220947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EF971E5-7499-4767-8033-AF19DE6909EB}"/>
              </a:ext>
            </a:extLst>
          </p:cNvPr>
          <p:cNvSpPr txBox="1"/>
          <p:nvPr/>
        </p:nvSpPr>
        <p:spPr>
          <a:xfrm>
            <a:off x="4477694" y="4171852"/>
            <a:ext cx="2286000" cy="634533"/>
          </a:xfrm>
          <a:prstGeom prst="rect">
            <a:avLst/>
          </a:prstGeom>
          <a:noFill/>
        </p:spPr>
        <p:txBody>
          <a:bodyPr wrap="square">
            <a:spAutoFit/>
          </a:bodyPr>
          <a:lstStyle/>
          <a:p>
            <a:pPr marL="12700" marR="5080">
              <a:lnSpc>
                <a:spcPct val="100699"/>
              </a:lnSpc>
            </a:pPr>
            <a:r>
              <a:rPr lang="en-US" sz="1800" dirty="0">
                <a:latin typeface="Arial"/>
                <a:cs typeface="Arial"/>
              </a:rPr>
              <a:t>max </a:t>
            </a:r>
            <a:r>
              <a:rPr lang="en-US" sz="1800" spc="-5" dirty="0">
                <a:latin typeface="Arial"/>
                <a:cs typeface="Arial"/>
              </a:rPr>
              <a:t>pool w. 3x3</a:t>
            </a:r>
            <a:r>
              <a:rPr lang="en-US" sz="1800" spc="-30" dirty="0">
                <a:latin typeface="Arial"/>
                <a:cs typeface="Arial"/>
              </a:rPr>
              <a:t> </a:t>
            </a:r>
          </a:p>
          <a:p>
            <a:pPr marL="12700" marR="5080">
              <a:lnSpc>
                <a:spcPct val="100699"/>
              </a:lnSpc>
            </a:pPr>
            <a:r>
              <a:rPr lang="en-US" sz="1800" spc="-5" dirty="0">
                <a:latin typeface="Arial"/>
                <a:cs typeface="Arial"/>
              </a:rPr>
              <a:t>filter and stride</a:t>
            </a:r>
            <a:r>
              <a:rPr lang="en-US" sz="1800" spc="-60" dirty="0">
                <a:latin typeface="Arial"/>
                <a:cs typeface="Arial"/>
              </a:rPr>
              <a:t> </a:t>
            </a:r>
            <a:r>
              <a:rPr lang="en-US" sz="1800" spc="-5" dirty="0">
                <a:latin typeface="Arial"/>
                <a:cs typeface="Arial"/>
              </a:rPr>
              <a:t>1</a:t>
            </a:r>
            <a:endParaRPr lang="en-US" sz="1800" dirty="0">
              <a:latin typeface="Arial"/>
              <a:cs typeface="Arial"/>
            </a:endParaRPr>
          </a:p>
        </p:txBody>
      </p:sp>
      <p:cxnSp>
        <p:nvCxnSpPr>
          <p:cNvPr id="24" name="Straight Arrow Connector 23">
            <a:extLst>
              <a:ext uri="{FF2B5EF4-FFF2-40B4-BE49-F238E27FC236}">
                <a16:creationId xmlns:a16="http://schemas.microsoft.com/office/drawing/2014/main" id="{099F157B-CBA8-44C3-8590-4E97D400BF17}"/>
              </a:ext>
            </a:extLst>
          </p:cNvPr>
          <p:cNvCxnSpPr>
            <a:cxnSpLocks/>
          </p:cNvCxnSpPr>
          <p:nvPr/>
        </p:nvCxnSpPr>
        <p:spPr bwMode="auto">
          <a:xfrm flipV="1">
            <a:off x="4523980" y="4970380"/>
            <a:ext cx="1844147" cy="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8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altLang="zh-CN" dirty="0"/>
              <a:t>Fully-Connected NN</a:t>
            </a:r>
            <a:r>
              <a:rPr lang="en-US" dirty="0"/>
              <a:t>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sz="3200" kern="0" dirty="0"/>
              <a:t>In a </a:t>
            </a:r>
            <a:r>
              <a:rPr lang="en-US" dirty="0"/>
              <a:t>FCNN, all layers are </a:t>
            </a:r>
            <a:r>
              <a:rPr lang="en-US" sz="3200" kern="0" dirty="0"/>
              <a:t>Fully-Connected</a:t>
            </a:r>
            <a:endParaRPr lang="en-US" dirty="0"/>
          </a:p>
          <a:p>
            <a:r>
              <a:rPr lang="en-US" dirty="0"/>
              <a:t>Cannot alter input image size</a:t>
            </a:r>
          </a:p>
          <a:p>
            <a:r>
              <a:rPr lang="en-US" dirty="0"/>
              <a:t>Permutation invariance</a:t>
            </a:r>
          </a:p>
          <a:p>
            <a:pPr lvl="1"/>
            <a:r>
              <a:rPr lang="en-US" dirty="0"/>
              <a:t>Cannot recognize geometry/locality of input, hence not useful for image recognition </a:t>
            </a:r>
          </a:p>
          <a:p>
            <a:pPr lvl="1"/>
            <a:r>
              <a:rPr lang="en-US" dirty="0"/>
              <a:t>Below two images, with same set of pixels but different permutations, will generate the exact same output in an MLP</a:t>
            </a:r>
          </a:p>
          <a:p>
            <a:r>
              <a:rPr lang="en-US" dirty="0"/>
              <a:t>Num. params can grow very large</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 y="1189497"/>
            <a:ext cx="3863906" cy="231989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170986" y="3717032"/>
            <a:ext cx="4880689" cy="3187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layer(s) are FC</a:t>
            </a:r>
          </a:p>
          <a:p>
            <a:r>
              <a:rPr lang="en-US" sz="1800" kern="0" dirty="0"/>
              <a:t>CONV layers can handle images of arbitrary size (but not the last FC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3"/>
          <a:stretch>
            <a:fillRect/>
          </a:stretch>
        </p:blipFill>
        <p:spPr>
          <a:xfrm>
            <a:off x="70524" y="5468187"/>
            <a:ext cx="4100462" cy="133061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object 4">
            <a:extLst>
              <a:ext uri="{FF2B5EF4-FFF2-40B4-BE49-F238E27FC236}">
                <a16:creationId xmlns:a16="http://schemas.microsoft.com/office/drawing/2014/main" id="{BFACDAA2-489A-4EF1-9329-FEAF4D18411C}"/>
              </a:ext>
            </a:extLst>
          </p:cNvPr>
          <p:cNvSpPr/>
          <p:nvPr/>
        </p:nvSpPr>
        <p:spPr>
          <a:xfrm>
            <a:off x="4170986" y="1346017"/>
            <a:ext cx="4912992" cy="235275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45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solidFill>
                  <a:srgbClr val="FF0000"/>
                </a:solidFill>
              </a:rPr>
              <a:t>CNN case studies</a:t>
            </a:r>
          </a:p>
          <a:p>
            <a:r>
              <a:rPr lang="en-US" dirty="0"/>
              <a:t>RNNs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65759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99B3-F7A3-465A-BC06-0B7495832206}"/>
              </a:ext>
            </a:extLst>
          </p:cNvPr>
          <p:cNvSpPr>
            <a:spLocks noGrp="1"/>
          </p:cNvSpPr>
          <p:nvPr>
            <p:ph type="title"/>
          </p:nvPr>
        </p:nvSpPr>
        <p:spPr/>
        <p:txBody>
          <a:bodyPr/>
          <a:lstStyle/>
          <a:p>
            <a:r>
              <a:rPr lang="en-US" sz="4000" dirty="0"/>
              <a:t>LeNet-5</a:t>
            </a:r>
            <a:endParaRPr lang="en-SE" dirty="0"/>
          </a:p>
        </p:txBody>
      </p:sp>
      <p:sp>
        <p:nvSpPr>
          <p:cNvPr id="3" name="Content Placeholder 2">
            <a:extLst>
              <a:ext uri="{FF2B5EF4-FFF2-40B4-BE49-F238E27FC236}">
                <a16:creationId xmlns:a16="http://schemas.microsoft.com/office/drawing/2014/main" id="{0A2E6417-F06C-46B2-A58F-E0857025DEF3}"/>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A957D3CB-6174-4637-A351-CE997206F41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descr="Lenet-5 model">
            <a:extLst>
              <a:ext uri="{FF2B5EF4-FFF2-40B4-BE49-F238E27FC236}">
                <a16:creationId xmlns:a16="http://schemas.microsoft.com/office/drawing/2014/main" id="{D9A576D6-605B-466C-A8F2-CEF488D7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95900"/>
            <a:ext cx="7605016" cy="3195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Input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1</m:t>
                                    </m:r>
                                  </m:sub>
                                </m:sSub>
                              </m:oMath>
                            </m:oMathPara>
                          </a14:m>
                          <a:endParaRPr lang="en-SE" sz="1600" b="0" dirty="0">
                            <a:solidFill>
                              <a:schemeClr val="tx1"/>
                            </a:solidFill>
                          </a:endParaRPr>
                        </a:p>
                      </a:txBody>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pPr algn="ctr"/>
                          <a:r>
                            <a:rPr lang="en-US" sz="1600" dirty="0">
                              <a:solidFill>
                                <a:schemeClr val="tx1"/>
                              </a:solidFill>
                            </a:rPr>
                            <a:t>Filter</a:t>
                          </a:r>
                        </a:p>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𝐾</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m:t>
                                </m:r>
                              </m:oMath>
                            </m:oMathPara>
                          </a14:m>
                          <a:endParaRPr lang="en-SE" sz="1600" dirty="0">
                            <a:solidFill>
                              <a:schemeClr val="tx1"/>
                            </a:solidFill>
                          </a:endParaRPr>
                        </a:p>
                      </a:txBody>
                      <a:tcPr/>
                    </a:tc>
                    <a:tc>
                      <a:txBody>
                        <a:bodyPr/>
                        <a:lstStyle/>
                        <a:p>
                          <a:pPr algn="ctr"/>
                          <a:r>
                            <a:rPr lang="en-US" sz="1600" dirty="0">
                              <a:solidFill>
                                <a:schemeClr val="tx1"/>
                              </a:solidFill>
                            </a:rPr>
                            <a:t>Output</a:t>
                          </a:r>
                        </a:p>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𝐻</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𝐷</m:t>
                                    </m:r>
                                  </m:e>
                                  <m:sub>
                                    <m:r>
                                      <a:rPr lang="en-US" sz="1600" b="0" i="1" smtClean="0">
                                        <a:solidFill>
                                          <a:schemeClr val="tx1"/>
                                        </a:solidFill>
                                        <a:latin typeface="Cambria Math" panose="02040503050406030204" pitchFamily="18" charset="0"/>
                                      </a:rPr>
                                      <m:t>2</m:t>
                                    </m:r>
                                  </m:sub>
                                </m:sSub>
                              </m:oMath>
                            </m:oMathPara>
                          </a14:m>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C1:CONV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S4:POOL</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2×2×1/2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C5:CONV</a:t>
                          </a: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7" name="Table 5">
                <a:extLst>
                  <a:ext uri="{FF2B5EF4-FFF2-40B4-BE49-F238E27FC236}">
                    <a16:creationId xmlns:a16="http://schemas.microsoft.com/office/drawing/2014/main" id="{4EECFA29-9E4F-4FF9-95DE-D5372803DF25}"/>
                  </a:ext>
                </a:extLst>
              </p:cNvPr>
              <p:cNvGraphicFramePr>
                <a:graphicFrameLocks/>
              </p:cNvGraphicFramePr>
              <p:nvPr>
                <p:extLst>
                  <p:ext uri="{D42A27DB-BD31-4B8C-83A1-F6EECF244321}">
                    <p14:modId xmlns:p14="http://schemas.microsoft.com/office/powerpoint/2010/main" val="5157804"/>
                  </p:ext>
                </p:extLst>
              </p:nvPr>
            </p:nvGraphicFramePr>
            <p:xfrm>
              <a:off x="251520" y="3743280"/>
              <a:ext cx="8640960" cy="292608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101612330"/>
                        </a:ext>
                      </a:extLst>
                    </a:gridCol>
                    <a:gridCol w="1368152">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579120">
                    <a:tc>
                      <a:txBody>
                        <a:bodyPr/>
                        <a:lstStyle/>
                        <a:p>
                          <a:pPr algn="ctr"/>
                          <a:r>
                            <a:rPr lang="en-US" sz="1600" dirty="0">
                              <a:solidFill>
                                <a:schemeClr val="tx1"/>
                              </a:solidFill>
                            </a:rPr>
                            <a:t>Layer</a:t>
                          </a:r>
                          <a:endParaRPr lang="en-SE" sz="1600" dirty="0">
                            <a:solidFill>
                              <a:schemeClr val="tx1"/>
                            </a:solidFill>
                          </a:endParaRPr>
                        </a:p>
                      </a:txBody>
                      <a:tcPr/>
                    </a:tc>
                    <a:tc>
                      <a:txBody>
                        <a:bodyPr/>
                        <a:lstStyle/>
                        <a:p>
                          <a:endParaRPr lang="en-SE"/>
                        </a:p>
                      </a:txBody>
                      <a:tcPr>
                        <a:blipFill>
                          <a:blip r:embed="rId4"/>
                          <a:stretch>
                            <a:fillRect l="-84444" t="-3158" r="-448000" b="-418947"/>
                          </a:stretch>
                        </a:blipFill>
                      </a:tcPr>
                    </a:tc>
                    <a:tc>
                      <a:txBody>
                        <a:bodyPr/>
                        <a:lstStyle/>
                        <a:p>
                          <a:pPr algn="ctr"/>
                          <a:r>
                            <a:rPr lang="en-US" sz="1600" dirty="0">
                              <a:solidFill>
                                <a:schemeClr val="tx1"/>
                              </a:solidFill>
                            </a:rPr>
                            <a:t>No. </a:t>
                          </a:r>
                        </a:p>
                        <a:p>
                          <a:pPr algn="ctr"/>
                          <a:r>
                            <a:rPr lang="en-US" sz="1600" dirty="0">
                              <a:solidFill>
                                <a:schemeClr val="tx1"/>
                              </a:solidFill>
                            </a:rPr>
                            <a:t>Filters</a:t>
                          </a:r>
                          <a:endParaRPr lang="en-SE" sz="1600" dirty="0">
                            <a:solidFill>
                              <a:schemeClr val="tx1"/>
                            </a:solidFill>
                          </a:endParaRPr>
                        </a:p>
                      </a:txBody>
                      <a:tcPr/>
                    </a:tc>
                    <a:tc>
                      <a:txBody>
                        <a:bodyPr/>
                        <a:lstStyle/>
                        <a:p>
                          <a:endParaRPr lang="en-SE"/>
                        </a:p>
                      </a:txBody>
                      <a:tcPr>
                        <a:blipFill>
                          <a:blip r:embed="rId4"/>
                          <a:stretch>
                            <a:fillRect l="-273333" t="-3158" r="-259111" b="-418947"/>
                          </a:stretch>
                        </a:blipFill>
                      </a:tcPr>
                    </a:tc>
                    <a:tc>
                      <a:txBody>
                        <a:bodyPr/>
                        <a:lstStyle/>
                        <a:p>
                          <a:endParaRPr lang="en-SE"/>
                        </a:p>
                      </a:txBody>
                      <a:tcPr>
                        <a:blipFill>
                          <a:blip r:embed="rId4"/>
                          <a:stretch>
                            <a:fillRect l="-237288" t="-3158" r="-64689" b="-418947"/>
                          </a:stretch>
                        </a:blipFill>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C1:CONV</a:t>
                          </a:r>
                          <a:endParaRPr lang="en-SE" sz="1600" dirty="0"/>
                        </a:p>
                      </a:txBody>
                      <a:tcPr/>
                    </a:tc>
                    <a:tc>
                      <a:txBody>
                        <a:bodyPr/>
                        <a:lstStyle/>
                        <a:p>
                          <a:endParaRPr lang="en-SE"/>
                        </a:p>
                      </a:txBody>
                      <a:tcPr>
                        <a:blipFill>
                          <a:blip r:embed="rId4"/>
                          <a:stretch>
                            <a:fillRect l="-84444" t="-178182" r="-448000" b="-623636"/>
                          </a:stretch>
                        </a:blipFill>
                      </a:tcPr>
                    </a:tc>
                    <a:tc>
                      <a:txBody>
                        <a:bodyPr/>
                        <a:lstStyle/>
                        <a:p>
                          <a:endParaRPr lang="en-SE"/>
                        </a:p>
                      </a:txBody>
                      <a:tcPr>
                        <a:blipFill>
                          <a:blip r:embed="rId4"/>
                          <a:stretch>
                            <a:fillRect l="-207500" t="-178182" r="-404000" b="-623636"/>
                          </a:stretch>
                        </a:blipFill>
                      </a:tcPr>
                    </a:tc>
                    <a:tc>
                      <a:txBody>
                        <a:bodyPr/>
                        <a:lstStyle/>
                        <a:p>
                          <a:endParaRPr lang="en-SE"/>
                        </a:p>
                      </a:txBody>
                      <a:tcPr>
                        <a:blipFill>
                          <a:blip r:embed="rId4"/>
                          <a:stretch>
                            <a:fillRect l="-273333" t="-178182" r="-259111" b="-623636"/>
                          </a:stretch>
                        </a:blipFill>
                      </a:tcPr>
                    </a:tc>
                    <a:tc>
                      <a:txBody>
                        <a:bodyPr/>
                        <a:lstStyle/>
                        <a:p>
                          <a:endParaRPr lang="en-SE"/>
                        </a:p>
                      </a:txBody>
                      <a:tcPr>
                        <a:blipFill>
                          <a:blip r:embed="rId4"/>
                          <a:stretch>
                            <a:fillRect l="-237288" t="-178182" r="-64689" b="-623636"/>
                          </a:stretch>
                        </a:blipFill>
                      </a:tcPr>
                    </a:tc>
                    <a:tc>
                      <a:txBody>
                        <a:bodyPr/>
                        <a:lstStyle/>
                        <a:p>
                          <a:endParaRPr lang="en-SE"/>
                        </a:p>
                      </a:txBody>
                      <a:tcPr>
                        <a:blipFill>
                          <a:blip r:embed="rId4"/>
                          <a:stretch>
                            <a:fillRect l="-530667" t="-178182" r="-1778" b="-623636"/>
                          </a:stretch>
                        </a:blipFill>
                      </a:tcPr>
                    </a:tc>
                    <a:extLst>
                      <a:ext uri="{0D108BD9-81ED-4DB2-BD59-A6C34878D82A}">
                        <a16:rowId xmlns:a16="http://schemas.microsoft.com/office/drawing/2014/main" val="3797273843"/>
                      </a:ext>
                    </a:extLst>
                  </a:tr>
                  <a:tr h="335280">
                    <a:tc>
                      <a:txBody>
                        <a:bodyPr/>
                        <a:lstStyle/>
                        <a:p>
                          <a:pPr algn="ctr"/>
                          <a:r>
                            <a:rPr lang="en-US" sz="1600" dirty="0"/>
                            <a:t>S2:POOL</a:t>
                          </a:r>
                          <a:endParaRPr lang="en-SE" sz="1600" dirty="0"/>
                        </a:p>
                      </a:txBody>
                      <a:tcPr/>
                    </a:tc>
                    <a:tc>
                      <a:txBody>
                        <a:bodyPr/>
                        <a:lstStyle/>
                        <a:p>
                          <a:endParaRPr lang="en-SE"/>
                        </a:p>
                      </a:txBody>
                      <a:tcPr>
                        <a:blipFill>
                          <a:blip r:embed="rId4"/>
                          <a:stretch>
                            <a:fillRect l="-84444" t="-278182" r="-448000" b="-523636"/>
                          </a:stretch>
                        </a:blipFill>
                      </a:tcPr>
                    </a:tc>
                    <a:tc>
                      <a:txBody>
                        <a:bodyPr/>
                        <a:lstStyle/>
                        <a:p>
                          <a:endParaRPr lang="en-SE"/>
                        </a:p>
                      </a:txBody>
                      <a:tcPr>
                        <a:blipFill>
                          <a:blip r:embed="rId4"/>
                          <a:stretch>
                            <a:fillRect l="-207500" t="-278182" r="-404000" b="-523636"/>
                          </a:stretch>
                        </a:blipFill>
                      </a:tcPr>
                    </a:tc>
                    <a:tc>
                      <a:txBody>
                        <a:bodyPr/>
                        <a:lstStyle/>
                        <a:p>
                          <a:endParaRPr lang="en-SE"/>
                        </a:p>
                      </a:txBody>
                      <a:tcPr>
                        <a:blipFill>
                          <a:blip r:embed="rId4"/>
                          <a:stretch>
                            <a:fillRect l="-273333" t="-278182" r="-259111" b="-523636"/>
                          </a:stretch>
                        </a:blipFill>
                      </a:tcPr>
                    </a:tc>
                    <a:tc>
                      <a:txBody>
                        <a:bodyPr/>
                        <a:lstStyle/>
                        <a:p>
                          <a:endParaRPr lang="en-SE"/>
                        </a:p>
                      </a:txBody>
                      <a:tcPr>
                        <a:blipFill>
                          <a:blip r:embed="rId4"/>
                          <a:stretch>
                            <a:fillRect l="-237288" t="-278182" r="-64689" b="-523636"/>
                          </a:stretch>
                        </a:blipFill>
                      </a:tcPr>
                    </a:tc>
                    <a:tc>
                      <a:txBody>
                        <a:bodyPr/>
                        <a:lstStyle/>
                        <a:p>
                          <a:endParaRPr lang="en-SE"/>
                        </a:p>
                      </a:txBody>
                      <a:tcPr>
                        <a:blipFill>
                          <a:blip r:embed="rId4"/>
                          <a:stretch>
                            <a:fillRect l="-530667" t="-278182" r="-1778" b="-523636"/>
                          </a:stretch>
                        </a:blipFill>
                      </a:tcPr>
                    </a:tc>
                    <a:extLst>
                      <a:ext uri="{0D108BD9-81ED-4DB2-BD59-A6C34878D82A}">
                        <a16:rowId xmlns:a16="http://schemas.microsoft.com/office/drawing/2014/main" val="1308874589"/>
                      </a:ext>
                    </a:extLst>
                  </a:tr>
                  <a:tr h="335280">
                    <a:tc>
                      <a:txBody>
                        <a:bodyPr/>
                        <a:lstStyle/>
                        <a:p>
                          <a:pPr algn="ctr"/>
                          <a:r>
                            <a:rPr lang="en-US" sz="1600" dirty="0"/>
                            <a:t>C3:CONV</a:t>
                          </a:r>
                          <a:endParaRPr lang="en-SE" sz="1600" dirty="0"/>
                        </a:p>
                      </a:txBody>
                      <a:tcPr/>
                    </a:tc>
                    <a:tc>
                      <a:txBody>
                        <a:bodyPr/>
                        <a:lstStyle/>
                        <a:p>
                          <a:endParaRPr lang="en-SE"/>
                        </a:p>
                      </a:txBody>
                      <a:tcPr>
                        <a:blipFill>
                          <a:blip r:embed="rId4"/>
                          <a:stretch>
                            <a:fillRect l="-84444" t="-371429" r="-448000" b="-414286"/>
                          </a:stretch>
                        </a:blipFill>
                      </a:tcPr>
                    </a:tc>
                    <a:tc>
                      <a:txBody>
                        <a:bodyPr/>
                        <a:lstStyle/>
                        <a:p>
                          <a:endParaRPr lang="en-SE"/>
                        </a:p>
                      </a:txBody>
                      <a:tcPr>
                        <a:blipFill>
                          <a:blip r:embed="rId4"/>
                          <a:stretch>
                            <a:fillRect l="-207500" t="-371429" r="-404000" b="-414286"/>
                          </a:stretch>
                        </a:blipFill>
                      </a:tcPr>
                    </a:tc>
                    <a:tc>
                      <a:txBody>
                        <a:bodyPr/>
                        <a:lstStyle/>
                        <a:p>
                          <a:endParaRPr lang="en-SE"/>
                        </a:p>
                      </a:txBody>
                      <a:tcPr>
                        <a:blipFill>
                          <a:blip r:embed="rId4"/>
                          <a:stretch>
                            <a:fillRect l="-273333" t="-371429" r="-259111" b="-414286"/>
                          </a:stretch>
                        </a:blipFill>
                      </a:tcPr>
                    </a:tc>
                    <a:tc>
                      <a:txBody>
                        <a:bodyPr/>
                        <a:lstStyle/>
                        <a:p>
                          <a:endParaRPr lang="en-SE"/>
                        </a:p>
                      </a:txBody>
                      <a:tcPr>
                        <a:blipFill>
                          <a:blip r:embed="rId4"/>
                          <a:stretch>
                            <a:fillRect l="-237288" t="-371429" r="-64689" b="-414286"/>
                          </a:stretch>
                        </a:blipFill>
                      </a:tcPr>
                    </a:tc>
                    <a:tc>
                      <a:txBody>
                        <a:bodyPr/>
                        <a:lstStyle/>
                        <a:p>
                          <a:endParaRPr lang="en-SE"/>
                        </a:p>
                      </a:txBody>
                      <a:tcPr>
                        <a:blipFill>
                          <a:blip r:embed="rId4"/>
                          <a:stretch>
                            <a:fillRect l="-530667" t="-371429" r="-1778" b="-414286"/>
                          </a:stretch>
                        </a:blipFill>
                      </a:tcPr>
                    </a:tc>
                    <a:extLst>
                      <a:ext uri="{0D108BD9-81ED-4DB2-BD59-A6C34878D82A}">
                        <a16:rowId xmlns:a16="http://schemas.microsoft.com/office/drawing/2014/main" val="1137292161"/>
                      </a:ext>
                    </a:extLst>
                  </a:tr>
                  <a:tr h="335280">
                    <a:tc>
                      <a:txBody>
                        <a:bodyPr/>
                        <a:lstStyle/>
                        <a:p>
                          <a:pPr algn="ctr"/>
                          <a:r>
                            <a:rPr lang="en-US" sz="1600" dirty="0"/>
                            <a:t>S4:POOL</a:t>
                          </a:r>
                          <a:endParaRPr lang="en-SE" sz="1600" dirty="0"/>
                        </a:p>
                      </a:txBody>
                      <a:tcPr/>
                    </a:tc>
                    <a:tc>
                      <a:txBody>
                        <a:bodyPr/>
                        <a:lstStyle/>
                        <a:p>
                          <a:endParaRPr lang="en-SE"/>
                        </a:p>
                      </a:txBody>
                      <a:tcPr>
                        <a:blipFill>
                          <a:blip r:embed="rId4"/>
                          <a:stretch>
                            <a:fillRect l="-84444" t="-480000" r="-448000" b="-321818"/>
                          </a:stretch>
                        </a:blipFill>
                      </a:tcPr>
                    </a:tc>
                    <a:tc>
                      <a:txBody>
                        <a:bodyPr/>
                        <a:lstStyle/>
                        <a:p>
                          <a:endParaRPr lang="en-SE"/>
                        </a:p>
                      </a:txBody>
                      <a:tcPr>
                        <a:blipFill>
                          <a:blip r:embed="rId4"/>
                          <a:stretch>
                            <a:fillRect l="-207500" t="-480000" r="-404000" b="-321818"/>
                          </a:stretch>
                        </a:blipFill>
                      </a:tcPr>
                    </a:tc>
                    <a:tc>
                      <a:txBody>
                        <a:bodyPr/>
                        <a:lstStyle/>
                        <a:p>
                          <a:endParaRPr lang="en-SE"/>
                        </a:p>
                      </a:txBody>
                      <a:tcPr>
                        <a:blipFill>
                          <a:blip r:embed="rId4"/>
                          <a:stretch>
                            <a:fillRect l="-273333" t="-480000" r="-259111" b="-321818"/>
                          </a:stretch>
                        </a:blipFill>
                      </a:tcPr>
                    </a:tc>
                    <a:tc>
                      <a:txBody>
                        <a:bodyPr/>
                        <a:lstStyle/>
                        <a:p>
                          <a:endParaRPr lang="en-SE"/>
                        </a:p>
                      </a:txBody>
                      <a:tcPr>
                        <a:blipFill>
                          <a:blip r:embed="rId4"/>
                          <a:stretch>
                            <a:fillRect l="-237288" t="-480000" r="-64689" b="-321818"/>
                          </a:stretch>
                        </a:blipFill>
                      </a:tcPr>
                    </a:tc>
                    <a:tc>
                      <a:txBody>
                        <a:bodyPr/>
                        <a:lstStyle/>
                        <a:p>
                          <a:endParaRPr lang="en-SE"/>
                        </a:p>
                      </a:txBody>
                      <a:tcPr>
                        <a:blipFill>
                          <a:blip r:embed="rId4"/>
                          <a:stretch>
                            <a:fillRect l="-530667" t="-480000" r="-1778" b="-321818"/>
                          </a:stretch>
                        </a:blipFill>
                      </a:tcPr>
                    </a:tc>
                    <a:extLst>
                      <a:ext uri="{0D108BD9-81ED-4DB2-BD59-A6C34878D82A}">
                        <a16:rowId xmlns:a16="http://schemas.microsoft.com/office/drawing/2014/main" val="3154861950"/>
                      </a:ext>
                    </a:extLst>
                  </a:tr>
                  <a:tr h="335280">
                    <a:tc>
                      <a:txBody>
                        <a:bodyPr/>
                        <a:lstStyle/>
                        <a:p>
                          <a:pPr algn="ctr"/>
                          <a:r>
                            <a:rPr lang="en-US" sz="1600" dirty="0"/>
                            <a:t>C5:CONV</a:t>
                          </a:r>
                          <a:endParaRPr lang="en-SE" sz="1600" dirty="0"/>
                        </a:p>
                      </a:txBody>
                      <a:tcPr/>
                    </a:tc>
                    <a:tc>
                      <a:txBody>
                        <a:bodyPr/>
                        <a:lstStyle/>
                        <a:p>
                          <a:endParaRPr lang="en-SE"/>
                        </a:p>
                      </a:txBody>
                      <a:tcPr>
                        <a:blipFill>
                          <a:blip r:embed="rId4"/>
                          <a:stretch>
                            <a:fillRect l="-84444" t="-580000" r="-448000" b="-221818"/>
                          </a:stretch>
                        </a:blipFill>
                      </a:tcPr>
                    </a:tc>
                    <a:tc>
                      <a:txBody>
                        <a:bodyPr/>
                        <a:lstStyle/>
                        <a:p>
                          <a:endParaRPr lang="en-SE"/>
                        </a:p>
                      </a:txBody>
                      <a:tcPr>
                        <a:blipFill>
                          <a:blip r:embed="rId4"/>
                          <a:stretch>
                            <a:fillRect l="-207500" t="-580000" r="-404000" b="-221818"/>
                          </a:stretch>
                        </a:blipFill>
                      </a:tcPr>
                    </a:tc>
                    <a:tc>
                      <a:txBody>
                        <a:bodyPr/>
                        <a:lstStyle/>
                        <a:p>
                          <a:endParaRPr lang="en-SE"/>
                        </a:p>
                      </a:txBody>
                      <a:tcPr>
                        <a:blipFill>
                          <a:blip r:embed="rId4"/>
                          <a:stretch>
                            <a:fillRect l="-273333" t="-580000" r="-259111" b="-221818"/>
                          </a:stretch>
                        </a:blipFill>
                      </a:tcPr>
                    </a:tc>
                    <a:tc>
                      <a:txBody>
                        <a:bodyPr/>
                        <a:lstStyle/>
                        <a:p>
                          <a:endParaRPr lang="en-SE"/>
                        </a:p>
                      </a:txBody>
                      <a:tcPr>
                        <a:blipFill>
                          <a:blip r:embed="rId4"/>
                          <a:stretch>
                            <a:fillRect l="-237288" t="-580000" r="-64689" b="-221818"/>
                          </a:stretch>
                        </a:blipFill>
                      </a:tcPr>
                    </a:tc>
                    <a:tc>
                      <a:txBody>
                        <a:bodyPr/>
                        <a:lstStyle/>
                        <a:p>
                          <a:endParaRPr lang="en-SE"/>
                        </a:p>
                      </a:txBody>
                      <a:tcPr>
                        <a:blipFill>
                          <a:blip r:embed="rId4"/>
                          <a:stretch>
                            <a:fillRect l="-530667" t="-580000" r="-1778" b="-221818"/>
                          </a:stretch>
                        </a:blipFill>
                      </a:tcPr>
                    </a:tc>
                    <a:extLst>
                      <a:ext uri="{0D108BD9-81ED-4DB2-BD59-A6C34878D82A}">
                        <a16:rowId xmlns:a16="http://schemas.microsoft.com/office/drawing/2014/main" val="3965331634"/>
                      </a:ext>
                    </a:extLst>
                  </a:tr>
                  <a:tr h="335280">
                    <a:tc>
                      <a:txBody>
                        <a:bodyPr/>
                        <a:lstStyle/>
                        <a:p>
                          <a:pPr algn="ctr"/>
                          <a:r>
                            <a:rPr lang="en-US" sz="1600" dirty="0"/>
                            <a:t>F6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4"/>
                          <a:stretch>
                            <a:fillRect l="-273333" t="-680000" r="-259111" b="-121818"/>
                          </a:stretch>
                        </a:blipFill>
                      </a:tcPr>
                    </a:tc>
                    <a:tc>
                      <a:txBody>
                        <a:bodyPr/>
                        <a:lstStyle/>
                        <a:p>
                          <a:endParaRPr lang="en-SE"/>
                        </a:p>
                      </a:txBody>
                      <a:tcPr>
                        <a:blipFill>
                          <a:blip r:embed="rId4"/>
                          <a:stretch>
                            <a:fillRect l="-237288" t="-680000" r="-64689" b="-121818"/>
                          </a:stretch>
                        </a:blipFill>
                      </a:tcPr>
                    </a:tc>
                    <a:tc>
                      <a:txBody>
                        <a:bodyPr/>
                        <a:lstStyle/>
                        <a:p>
                          <a:endParaRPr lang="en-SE"/>
                        </a:p>
                      </a:txBody>
                      <a:tcPr>
                        <a:blipFill>
                          <a:blip r:embed="rId4"/>
                          <a:stretch>
                            <a:fillRect l="-530667" t="-680000" r="-1778" b="-121818"/>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4"/>
                          <a:stretch>
                            <a:fillRect l="-237288" t="-780000" r="-64689" b="-21818"/>
                          </a:stretch>
                        </a:blipFill>
                      </a:tcPr>
                    </a:tc>
                    <a:tc>
                      <a:txBody>
                        <a:bodyPr/>
                        <a:lstStyle/>
                        <a:p>
                          <a:endParaRPr lang="en-SE"/>
                        </a:p>
                      </a:txBody>
                      <a:tcPr>
                        <a:blipFill>
                          <a:blip r:embed="rId4"/>
                          <a:stretch>
                            <a:fillRect l="-530667" t="-780000" r="-1778" b="-21818"/>
                          </a:stretch>
                        </a:blipFill>
                      </a:tcPr>
                    </a:tc>
                    <a:extLst>
                      <a:ext uri="{0D108BD9-81ED-4DB2-BD59-A6C34878D82A}">
                        <a16:rowId xmlns:a16="http://schemas.microsoft.com/office/drawing/2014/main" val="1686210177"/>
                      </a:ext>
                    </a:extLst>
                  </a:tr>
                </a:tbl>
              </a:graphicData>
            </a:graphic>
          </p:graphicFrame>
        </mc:Fallback>
      </mc:AlternateContent>
    </p:spTree>
    <p:extLst>
      <p:ext uri="{BB962C8B-B14F-4D97-AF65-F5344CB8AC3E}">
        <p14:creationId xmlns:p14="http://schemas.microsoft.com/office/powerpoint/2010/main" val="297074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1BD-930A-4901-936F-9D4B26C2BE23}"/>
              </a:ext>
            </a:extLst>
          </p:cNvPr>
          <p:cNvSpPr>
            <a:spLocks noGrp="1"/>
          </p:cNvSpPr>
          <p:nvPr>
            <p:ph type="title"/>
          </p:nvPr>
        </p:nvSpPr>
        <p:spPr/>
        <p:txBody>
          <a:bodyPr/>
          <a:lstStyle/>
          <a:p>
            <a:r>
              <a:rPr lang="en-US" sz="4000" dirty="0"/>
              <a:t>LeNet-5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C1B5E-BBFA-48EF-8E1F-1310C3575196}"/>
                  </a:ext>
                </a:extLst>
              </p:cNvPr>
              <p:cNvSpPr>
                <a:spLocks noGrp="1"/>
              </p:cNvSpPr>
              <p:nvPr>
                <p:ph idx="1"/>
              </p:nvPr>
            </p:nvSpPr>
            <p:spPr>
              <a:xfrm>
                <a:off x="323528" y="1196752"/>
                <a:ext cx="8363272" cy="5789459"/>
              </a:xfrm>
            </p:spPr>
            <p:txBody>
              <a:bodyPr>
                <a:normAutofit fontScale="47500" lnSpcReduction="20000"/>
              </a:bodyPr>
              <a:lstStyle/>
              <a:p>
                <a:r>
                  <a:rPr lang="en-US" sz="3200" dirty="0"/>
                  <a:t>Input image: </a:t>
                </a:r>
                <a14:m>
                  <m:oMath xmlns:m="http://schemas.openxmlformats.org/officeDocument/2006/math">
                    <m:r>
                      <a:rPr lang="en-US" sz="3200" i="1">
                        <a:latin typeface="Cambria Math" panose="02040503050406030204" pitchFamily="18" charset="0"/>
                      </a:rPr>
                      <m:t>32×32×1 </m:t>
                    </m:r>
                  </m:oMath>
                </a14:m>
                <a:r>
                  <a:rPr lang="en-US" sz="3200" dirty="0"/>
                  <a:t>(grey-scale images of hand-written digits w. size </a:t>
                </a:r>
                <a14:m>
                  <m:oMath xmlns:m="http://schemas.openxmlformats.org/officeDocument/2006/math">
                    <m:r>
                      <a:rPr lang="en-US" sz="3200" b="0" i="1" smtClean="0">
                        <a:latin typeface="Cambria Math" panose="02040503050406030204" pitchFamily="18" charset="0"/>
                      </a:rPr>
                      <m:t>32×32</m:t>
                    </m:r>
                  </m:oMath>
                </a14:m>
                <a:r>
                  <a:rPr lang="en-US" sz="3200" dirty="0"/>
                  <a:t> pixels)</a:t>
                </a:r>
              </a:p>
              <a:p>
                <a:r>
                  <a:rPr lang="en-US" sz="3200" dirty="0"/>
                  <a:t>Conv filters </a:t>
                </a:r>
                <a14:m>
                  <m:oMath xmlns:m="http://schemas.openxmlformats.org/officeDocument/2006/math">
                    <m:r>
                      <a:rPr lang="en-US" sz="3200" i="1" dirty="0" smtClean="0">
                        <a:latin typeface="Cambria Math" panose="02040503050406030204" pitchFamily="18" charset="0"/>
                      </a:rPr>
                      <m:t>5</m:t>
                    </m:r>
                    <m:r>
                      <a:rPr lang="en-US" sz="3200" b="0" i="1" dirty="0" smtClean="0">
                        <a:latin typeface="Cambria Math" panose="02040503050406030204" pitchFamily="18" charset="0"/>
                      </a:rPr>
                      <m:t>×</m:t>
                    </m:r>
                    <m:r>
                      <a:rPr lang="en-US" sz="3200" i="1" dirty="0" smtClean="0">
                        <a:latin typeface="Cambria Math" panose="02040503050406030204" pitchFamily="18" charset="0"/>
                      </a:rPr>
                      <m:t>5</m:t>
                    </m:r>
                    <m:r>
                      <a:rPr lang="en-US" sz="3200" b="0" i="1" dirty="0" smtClean="0">
                        <a:latin typeface="Cambria Math" panose="02040503050406030204" pitchFamily="18" charset="0"/>
                      </a:rPr>
                      <m:t>×1</m:t>
                    </m:r>
                  </m:oMath>
                </a14:m>
                <a:r>
                  <a:rPr lang="en-US" sz="3200" dirty="0"/>
                  <a:t> w. stride 1; Pooling filters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m:t>
                    </m:r>
                    <m:r>
                      <a:rPr lang="en-US" sz="3200" i="1" dirty="0" smtClean="0">
                        <a:latin typeface="Cambria Math" panose="02040503050406030204" pitchFamily="18" charset="0"/>
                      </a:rPr>
                      <m:t>2</m:t>
                    </m:r>
                  </m:oMath>
                </a14:m>
                <a:r>
                  <a:rPr lang="en-US" sz="3200" dirty="0"/>
                  <a:t> w. stride </a:t>
                </a:r>
                <a14:m>
                  <m:oMath xmlns:m="http://schemas.openxmlformats.org/officeDocument/2006/math">
                    <m:r>
                      <a:rPr lang="en-US" sz="3200" i="1" dirty="0" smtClean="0">
                        <a:latin typeface="Cambria Math" panose="02040503050406030204" pitchFamily="18" charset="0"/>
                      </a:rPr>
                      <m:t>2</m:t>
                    </m:r>
                  </m:oMath>
                </a14:m>
                <a:endParaRPr lang="en-US" sz="3200" dirty="0"/>
              </a:p>
              <a:p>
                <a:r>
                  <a:rPr lang="en-US" sz="3200" dirty="0"/>
                  <a:t>Conv layer C1 maps from input volume </a:t>
                </a:r>
                <a14:m>
                  <m:oMath xmlns:m="http://schemas.openxmlformats.org/officeDocument/2006/math">
                    <m:r>
                      <a:rPr lang="en-US" sz="3200" i="1" smtClean="0">
                        <a:latin typeface="Cambria Math" panose="02040503050406030204" pitchFamily="18" charset="0"/>
                      </a:rPr>
                      <m:t>32×32</m:t>
                    </m:r>
                    <m:r>
                      <a:rPr lang="en-US" sz="3200" b="0" i="1" smtClean="0">
                        <a:latin typeface="Cambria Math" panose="02040503050406030204" pitchFamily="18" charset="0"/>
                      </a:rPr>
                      <m:t>×1</m:t>
                    </m:r>
                  </m:oMath>
                </a14:m>
                <a:r>
                  <a:rPr lang="en-US" sz="3200" dirty="0"/>
                  <a:t> to 6 feature maps w. volume </a:t>
                </a:r>
                <a14:m>
                  <m:oMath xmlns:m="http://schemas.openxmlformats.org/officeDocument/2006/math">
                    <m:r>
                      <a:rPr lang="en-US" sz="3200" b="0" i="1" smtClean="0">
                        <a:latin typeface="Cambria Math" panose="02040503050406030204" pitchFamily="18" charset="0"/>
                      </a:rPr>
                      <m:t>28×28×6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32−5)+1=28</m:t>
                    </m:r>
                  </m:oMath>
                </a14:m>
                <a:r>
                  <a:rPr lang="en-US" sz="3200" dirty="0"/>
                  <a:t>). No params: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5∗5∗1+1</m:t>
                        </m:r>
                      </m:e>
                    </m:d>
                    <m:r>
                      <a:rPr lang="en-US" b="0" i="1" smtClean="0">
                        <a:latin typeface="Cambria Math" panose="02040503050406030204" pitchFamily="18" charset="0"/>
                      </a:rPr>
                      <m:t>∗</m:t>
                    </m:r>
                    <m:r>
                      <a:rPr lang="en-US" i="1">
                        <a:latin typeface="Cambria Math" panose="02040503050406030204" pitchFamily="18" charset="0"/>
                      </a:rPr>
                      <m:t>6</m:t>
                    </m:r>
                    <m:r>
                      <a:rPr lang="en-US" b="0" i="1" smtClean="0">
                        <a:latin typeface="Cambria Math" panose="02040503050406030204" pitchFamily="18" charset="0"/>
                      </a:rPr>
                      <m:t>=156</m:t>
                    </m:r>
                  </m:oMath>
                </a14:m>
                <a:endParaRPr lang="en-US" sz="3200" dirty="0"/>
              </a:p>
              <a:p>
                <a:r>
                  <a:rPr lang="en-US" sz="3200" dirty="0"/>
                  <a:t>Pooling layer S2 maps from input volume </a:t>
                </a:r>
                <a14:m>
                  <m:oMath xmlns:m="http://schemas.openxmlformats.org/officeDocument/2006/math">
                    <m:r>
                      <a:rPr lang="en-US" sz="3200" b="0" i="1" smtClean="0">
                        <a:latin typeface="Cambria Math" panose="02040503050406030204" pitchFamily="18" charset="0"/>
                      </a:rPr>
                      <m:t>28</m:t>
                    </m:r>
                    <m:r>
                      <a:rPr lang="en-US" sz="3200" i="1" smtClean="0">
                        <a:latin typeface="Cambria Math" panose="02040503050406030204" pitchFamily="18" charset="0"/>
                      </a:rPr>
                      <m:t>×</m:t>
                    </m:r>
                    <m:r>
                      <a:rPr lang="en-US" sz="3200" b="0" i="1" smtClean="0">
                        <a:latin typeface="Cambria Math" panose="02040503050406030204" pitchFamily="18" charset="0"/>
                      </a:rPr>
                      <m:t>28×6</m:t>
                    </m:r>
                  </m:oMath>
                </a14:m>
                <a:r>
                  <a:rPr lang="en-US" sz="3200" dirty="0"/>
                  <a:t> to 6 feature maps w. volume </a:t>
                </a:r>
                <a14:m>
                  <m:oMath xmlns:m="http://schemas.openxmlformats.org/officeDocument/2006/math">
                    <m:r>
                      <a:rPr lang="en-US" sz="3200" b="0" i="1" smtClean="0">
                        <a:latin typeface="Cambria Math" panose="02040503050406030204" pitchFamily="18" charset="0"/>
                      </a:rPr>
                      <m:t>14×14×6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28</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14</m:t>
                    </m:r>
                  </m:oMath>
                </a14:m>
                <a:r>
                  <a:rPr lang="en-US" dirty="0"/>
                  <a:t>). </a:t>
                </a:r>
                <a:endParaRPr lang="en-US" sz="3200" dirty="0"/>
              </a:p>
              <a:p>
                <a:r>
                  <a:rPr lang="en-US" sz="3200" dirty="0"/>
                  <a:t>Conv layer C3 maps from input volume </a:t>
                </a:r>
                <a14:m>
                  <m:oMath xmlns:m="http://schemas.openxmlformats.org/officeDocument/2006/math">
                    <m:r>
                      <a:rPr lang="en-US" sz="3200" b="0" i="1" smtClean="0">
                        <a:latin typeface="Cambria Math" panose="02040503050406030204" pitchFamily="18" charset="0"/>
                      </a:rPr>
                      <m:t>14</m:t>
                    </m:r>
                    <m:r>
                      <a:rPr lang="en-US" sz="3200" i="1" smtClean="0">
                        <a:latin typeface="Cambria Math" panose="02040503050406030204" pitchFamily="18" charset="0"/>
                      </a:rPr>
                      <m:t>×</m:t>
                    </m:r>
                    <m:r>
                      <a:rPr lang="en-US" sz="3200" b="0" i="1" smtClean="0">
                        <a:latin typeface="Cambria Math" panose="02040503050406030204" pitchFamily="18" charset="0"/>
                      </a:rPr>
                      <m:t>14×6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10×10×16</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14−5)+1=10</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6</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2416</m:t>
                    </m:r>
                  </m:oMath>
                </a14:m>
                <a:endParaRPr lang="en-US" sz="3200" dirty="0"/>
              </a:p>
              <a:p>
                <a:r>
                  <a:rPr lang="en-US" sz="3200" dirty="0"/>
                  <a:t>Pooling layer S4 maps from input volume </a:t>
                </a:r>
                <a14:m>
                  <m:oMath xmlns:m="http://schemas.openxmlformats.org/officeDocument/2006/math">
                    <m:r>
                      <a:rPr lang="en-US" sz="3200" b="0" i="1" smtClean="0">
                        <a:latin typeface="Cambria Math" panose="02040503050406030204" pitchFamily="18" charset="0"/>
                      </a:rPr>
                      <m:t>10</m:t>
                    </m:r>
                    <m:r>
                      <a:rPr lang="en-US" sz="3200" i="1" smtClean="0">
                        <a:latin typeface="Cambria Math" panose="02040503050406030204" pitchFamily="18" charset="0"/>
                      </a:rPr>
                      <m:t>×</m:t>
                    </m:r>
                    <m:r>
                      <a:rPr lang="en-US" sz="3200" b="0" i="1" smtClean="0">
                        <a:latin typeface="Cambria Math" panose="02040503050406030204" pitchFamily="18" charset="0"/>
                      </a:rPr>
                      <m:t>10×16</m:t>
                    </m:r>
                  </m:oMath>
                </a14:m>
                <a:r>
                  <a:rPr lang="en-US" sz="3200" dirty="0"/>
                  <a:t> to 16 feature maps w. volume </a:t>
                </a:r>
                <a14:m>
                  <m:oMath xmlns:m="http://schemas.openxmlformats.org/officeDocument/2006/math">
                    <m:r>
                      <a:rPr lang="en-US" sz="3200" b="0" i="1" smtClean="0">
                        <a:latin typeface="Cambria Math" panose="02040503050406030204" pitchFamily="18" charset="0"/>
                      </a:rPr>
                      <m:t>5×5×16</m:t>
                    </m:r>
                  </m:oMath>
                </a14:m>
                <a:r>
                  <a:rPr lang="en-US" sz="3200" dirty="0"/>
                  <a:t> (since </a:t>
                </a:r>
                <a14:m>
                  <m:oMath xmlns:m="http://schemas.openxmlformats.org/officeDocument/2006/math">
                    <m:f>
                      <m:fPr>
                        <m:ctrlPr>
                          <a:rPr lang="en-US" sz="3200" i="1" dirty="0">
                            <a:latin typeface="Cambria Math" panose="02040503050406030204" pitchFamily="18" charset="0"/>
                          </a:rPr>
                        </m:ctrlPr>
                      </m:fPr>
                      <m:num>
                        <m:r>
                          <a:rPr lang="en-US" sz="3200" dirty="0">
                            <a:latin typeface="Cambria Math" panose="02040503050406030204" pitchFamily="18" charset="0"/>
                          </a:rPr>
                          <m:t>1</m:t>
                        </m:r>
                      </m:num>
                      <m:den>
                        <m:r>
                          <a:rPr lang="en-US" sz="3200" b="0" i="0" dirty="0" smtClean="0">
                            <a:latin typeface="Cambria Math" panose="02040503050406030204" pitchFamily="18" charset="0"/>
                          </a:rPr>
                          <m:t>2</m:t>
                        </m:r>
                      </m:den>
                    </m:f>
                    <m:r>
                      <a:rPr lang="en-US" sz="3200" dirty="0">
                        <a:latin typeface="Cambria Math" panose="02040503050406030204" pitchFamily="18" charset="0"/>
                      </a:rPr>
                      <m:t>(</m:t>
                    </m:r>
                    <m:r>
                      <a:rPr lang="en-US" sz="3200" b="0" i="1" dirty="0" smtClean="0">
                        <a:latin typeface="Cambria Math" panose="02040503050406030204" pitchFamily="18" charset="0"/>
                      </a:rPr>
                      <m:t>10</m:t>
                    </m:r>
                    <m:r>
                      <a:rPr lang="en-US" sz="3200" i="1" dirty="0">
                        <a:latin typeface="Cambria Math" panose="02040503050406030204" pitchFamily="18" charset="0"/>
                      </a:rPr>
                      <m:t>−</m:t>
                    </m:r>
                    <m:r>
                      <a:rPr lang="en-US" sz="3200" b="0" i="1" dirty="0" smtClean="0">
                        <a:latin typeface="Cambria Math" panose="02040503050406030204" pitchFamily="18" charset="0"/>
                      </a:rPr>
                      <m:t>2</m:t>
                    </m:r>
                    <m:r>
                      <a:rPr lang="en-US" sz="3200" i="1" dirty="0">
                        <a:latin typeface="Cambria Math" panose="02040503050406030204" pitchFamily="18" charset="0"/>
                      </a:rPr>
                      <m:t>)+1=</m:t>
                    </m:r>
                    <m:r>
                      <a:rPr lang="en-US" sz="3200" b="0" i="1" dirty="0" smtClean="0">
                        <a:latin typeface="Cambria Math" panose="02040503050406030204" pitchFamily="18" charset="0"/>
                      </a:rPr>
                      <m:t>5</m:t>
                    </m:r>
                  </m:oMath>
                </a14:m>
                <a:r>
                  <a:rPr lang="en-US" sz="3200" dirty="0"/>
                  <a:t>)</a:t>
                </a:r>
              </a:p>
              <a:p>
                <a:r>
                  <a:rPr lang="en-US" sz="3200" dirty="0"/>
                  <a:t>Conv layer C5 maps from input volume </a:t>
                </a:r>
                <a14:m>
                  <m:oMath xmlns:m="http://schemas.openxmlformats.org/officeDocument/2006/math">
                    <m:r>
                      <a:rPr lang="en-US" sz="3200" b="0" i="1" smtClean="0">
                        <a:latin typeface="Cambria Math" panose="02040503050406030204" pitchFamily="18" charset="0"/>
                      </a:rPr>
                      <m:t>5</m:t>
                    </m:r>
                    <m:r>
                      <a:rPr lang="en-US" sz="3200" i="1" smtClean="0">
                        <a:latin typeface="Cambria Math" panose="02040503050406030204" pitchFamily="18" charset="0"/>
                      </a:rPr>
                      <m:t>×</m:t>
                    </m:r>
                    <m:r>
                      <a:rPr lang="en-US" sz="3200" b="0" i="1" smtClean="0">
                        <a:latin typeface="Cambria Math" panose="02040503050406030204" pitchFamily="18" charset="0"/>
                      </a:rPr>
                      <m:t>5×16</m:t>
                    </m:r>
                  </m:oMath>
                </a14:m>
                <a:r>
                  <a:rPr lang="en-US" sz="3200" dirty="0"/>
                  <a:t> to 120 feature maps w. volume </a:t>
                </a:r>
                <a14:m>
                  <m:oMath xmlns:m="http://schemas.openxmlformats.org/officeDocument/2006/math">
                    <m:r>
                      <a:rPr lang="en-US" sz="3200" b="0" i="1" smtClean="0">
                        <a:latin typeface="Cambria Math" panose="02040503050406030204" pitchFamily="18" charset="0"/>
                      </a:rPr>
                      <m:t>1×1×120</m:t>
                    </m:r>
                  </m:oMath>
                </a14:m>
                <a:r>
                  <a:rPr lang="en-US" sz="3200" dirty="0"/>
                  <a:t> (since </a:t>
                </a:r>
                <a14:m>
                  <m:oMath xmlns:m="http://schemas.openxmlformats.org/officeDocument/2006/math">
                    <m:f>
                      <m:fPr>
                        <m:ctrlPr>
                          <a:rPr lang="en-US" sz="3200" b="0" i="1" dirty="0" smtClean="0">
                            <a:latin typeface="Cambria Math" panose="02040503050406030204" pitchFamily="18" charset="0"/>
                          </a:rPr>
                        </m:ctrlPr>
                      </m:fPr>
                      <m:num>
                        <m:r>
                          <a:rPr lang="en-US" sz="3200" b="0" i="0" dirty="0" smtClean="0">
                            <a:latin typeface="Cambria Math" panose="02040503050406030204" pitchFamily="18" charset="0"/>
                          </a:rPr>
                          <m:t>1</m:t>
                        </m:r>
                      </m:num>
                      <m:den>
                        <m:r>
                          <a:rPr lang="en-US" sz="3200" b="0" i="0" dirty="0" smtClean="0">
                            <a:latin typeface="Cambria Math" panose="02040503050406030204" pitchFamily="18" charset="0"/>
                          </a:rPr>
                          <m:t>1</m:t>
                        </m:r>
                      </m:den>
                    </m:f>
                    <m:r>
                      <a:rPr lang="en-US" sz="3200" b="0" i="0" dirty="0" smtClean="0">
                        <a:latin typeface="Cambria Math" panose="02040503050406030204" pitchFamily="18" charset="0"/>
                      </a:rPr>
                      <m:t>(</m:t>
                    </m:r>
                    <m:r>
                      <a:rPr lang="en-US" sz="3200" b="0" i="1" dirty="0" smtClean="0">
                        <a:latin typeface="Cambria Math" panose="02040503050406030204" pitchFamily="18" charset="0"/>
                      </a:rPr>
                      <m:t>5−5)+1=1</m:t>
                    </m:r>
                  </m:oMath>
                </a14:m>
                <a:r>
                  <a:rPr lang="en-US" sz="3200" dirty="0"/>
                  <a:t>). </a:t>
                </a:r>
                <a:r>
                  <a:rPr lang="en-US" dirty="0"/>
                  <a:t>No params: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6+1</m:t>
                        </m:r>
                      </m:e>
                    </m:d>
                    <m:r>
                      <a:rPr lang="en-US" i="1">
                        <a:latin typeface="Cambria Math" panose="02040503050406030204" pitchFamily="18" charset="0"/>
                      </a:rPr>
                      <m:t>∗</m:t>
                    </m:r>
                    <m:r>
                      <a:rPr lang="en-US" b="0" i="1" smtClean="0">
                        <a:latin typeface="Cambria Math" panose="02040503050406030204" pitchFamily="18" charset="0"/>
                      </a:rPr>
                      <m:t>120</m:t>
                    </m:r>
                    <m:r>
                      <a:rPr lang="en-US" i="1">
                        <a:latin typeface="Cambria Math" panose="02040503050406030204" pitchFamily="18" charset="0"/>
                      </a:rPr>
                      <m:t>=48120</m:t>
                    </m:r>
                  </m:oMath>
                </a14:m>
                <a:endParaRPr lang="en-US" dirty="0"/>
              </a:p>
              <a:p>
                <a:pPr lvl="1"/>
                <a:r>
                  <a:rPr lang="en-US" dirty="0"/>
                  <a:t>You can also view it as an equivalent Fully-Connected layer that maps from the flattened input of size </a:t>
                </a:r>
                <a14:m>
                  <m:oMath xmlns:m="http://schemas.openxmlformats.org/officeDocument/2006/math">
                    <m:r>
                      <a:rPr lang="en-US" i="1">
                        <a:latin typeface="Cambria Math" panose="02040503050406030204" pitchFamily="18" charset="0"/>
                      </a:rPr>
                      <m:t>400</m:t>
                    </m:r>
                    <m:r>
                      <a:rPr lang="en-US" b="0" i="1" smtClean="0">
                        <a:latin typeface="Cambria Math" panose="02040503050406030204" pitchFamily="18" charset="0"/>
                      </a:rPr>
                      <m:t>×1</m:t>
                    </m:r>
                  </m:oMath>
                </a14:m>
                <a:r>
                  <a:rPr lang="en-US" dirty="0"/>
                  <a:t> (</a:t>
                </a:r>
                <a14:m>
                  <m:oMath xmlns:m="http://schemas.openxmlformats.org/officeDocument/2006/math">
                    <m:r>
                      <a:rPr lang="en-US" i="1" smtClean="0">
                        <a:latin typeface="Cambria Math" panose="02040503050406030204" pitchFamily="18" charset="0"/>
                      </a:rPr>
                      <m:t>5∗5∗</m:t>
                    </m:r>
                    <m:r>
                      <a:rPr lang="en-US" b="0" i="1" smtClean="0">
                        <a:latin typeface="Cambria Math" panose="02040503050406030204" pitchFamily="18" charset="0"/>
                      </a:rPr>
                      <m:t>1</m:t>
                    </m:r>
                    <m:r>
                      <a:rPr lang="en-US" i="1">
                        <a:latin typeface="Cambria Math" panose="02040503050406030204" pitchFamily="18" charset="0"/>
                      </a:rPr>
                      <m:t>6</m:t>
                    </m:r>
                    <m:r>
                      <a:rPr lang="en-US" b="0" i="1" smtClean="0">
                        <a:latin typeface="Cambria Math" panose="02040503050406030204" pitchFamily="18" charset="0"/>
                      </a:rPr>
                      <m:t>=400</m:t>
                    </m:r>
                  </m:oMath>
                </a14:m>
                <a:r>
                  <a:rPr lang="en-US" dirty="0"/>
                  <a:t>) to output of size </a:t>
                </a:r>
                <a14:m>
                  <m:oMath xmlns:m="http://schemas.openxmlformats.org/officeDocument/2006/math">
                    <m:r>
                      <a:rPr lang="en-US" b="0" i="1" smtClean="0">
                        <a:latin typeface="Cambria Math" panose="02040503050406030204" pitchFamily="18" charset="0"/>
                      </a:rPr>
                      <m:t>120×1</m:t>
                    </m:r>
                  </m:oMath>
                </a14:m>
                <a:r>
                  <a:rPr lang="en-US" dirty="0"/>
                  <a:t>. For details, refer to L4.2 “Turning FC layer into CONV Layers”</a:t>
                </a:r>
              </a:p>
              <a:p>
                <a:r>
                  <a:rPr lang="en-US" sz="3200" dirty="0"/>
                  <a:t>FC layer F6 maps from input of size </a:t>
                </a:r>
                <a14:m>
                  <m:oMath xmlns:m="http://schemas.openxmlformats.org/officeDocument/2006/math">
                    <m:r>
                      <a:rPr lang="en-US" sz="3200" b="0" i="1" smtClean="0">
                        <a:latin typeface="Cambria Math" panose="02040503050406030204" pitchFamily="18" charset="0"/>
                      </a:rPr>
                      <m:t>120×1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84</m:t>
                    </m:r>
                    <m:r>
                      <a:rPr lang="en-US" i="1">
                        <a:latin typeface="Cambria Math" panose="02040503050406030204" pitchFamily="18" charset="0"/>
                      </a:rPr>
                      <m:t>×1</m:t>
                    </m:r>
                  </m:oMath>
                </a14:m>
                <a:r>
                  <a:rPr lang="en-US" sz="3200" dirty="0"/>
                  <a:t>. </a:t>
                </a:r>
                <a:r>
                  <a:rPr lang="en-US" dirty="0"/>
                  <a:t>No params: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120</m:t>
                    </m:r>
                    <m:r>
                      <a:rPr lang="en-US" b="0" i="1" smtClean="0">
                        <a:latin typeface="Cambria Math" panose="02040503050406030204" pitchFamily="18" charset="0"/>
                      </a:rPr>
                      <m:t>+1)∗84</m:t>
                    </m:r>
                    <m:r>
                      <a:rPr lang="en-US" i="1">
                        <a:latin typeface="Cambria Math" panose="02040503050406030204" pitchFamily="18" charset="0"/>
                      </a:rPr>
                      <m:t>=</m:t>
                    </m:r>
                    <m:r>
                      <a:rPr lang="en-US" b="0" i="1" smtClean="0">
                        <a:latin typeface="Cambria Math" panose="02040503050406030204" pitchFamily="18" charset="0"/>
                      </a:rPr>
                      <m:t>10164</m:t>
                    </m:r>
                  </m:oMath>
                </a14:m>
                <a:endParaRPr lang="en-US" sz="3200" dirty="0"/>
              </a:p>
              <a:p>
                <a:r>
                  <a:rPr lang="en-US" dirty="0"/>
                  <a:t>Output layer (SoftMax) </a:t>
                </a:r>
                <a:r>
                  <a:rPr lang="en-US" sz="3200" dirty="0"/>
                  <a:t>maps from input of size </a:t>
                </a:r>
                <a14:m>
                  <m:oMath xmlns:m="http://schemas.openxmlformats.org/officeDocument/2006/math">
                    <m:r>
                      <a:rPr lang="en-US" sz="3200" b="0" i="1" smtClean="0">
                        <a:latin typeface="Cambria Math" panose="02040503050406030204" pitchFamily="18" charset="0"/>
                      </a:rPr>
                      <m:t>84×1</m:t>
                    </m:r>
                  </m:oMath>
                </a14:m>
                <a:r>
                  <a:rPr lang="en-US" sz="3200" dirty="0"/>
                  <a:t> to </a:t>
                </a:r>
                <a:r>
                  <a:rPr lang="en-US" dirty="0"/>
                  <a:t>output of size </a:t>
                </a:r>
                <a14:m>
                  <m:oMath xmlns:m="http://schemas.openxmlformats.org/officeDocument/2006/math">
                    <m:r>
                      <a:rPr lang="en-US" b="0" i="1" smtClean="0">
                        <a:latin typeface="Cambria Math" panose="02040503050406030204" pitchFamily="18" charset="0"/>
                      </a:rPr>
                      <m:t>10</m:t>
                    </m:r>
                  </m:oMath>
                </a14:m>
                <a:r>
                  <a:rPr lang="en-US" sz="3200" dirty="0"/>
                  <a:t>. </a:t>
                </a:r>
                <a:r>
                  <a:rPr lang="en-US" dirty="0"/>
                  <a:t>No params: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84</m:t>
                    </m:r>
                    <m:r>
                      <a:rPr lang="en-US" i="1">
                        <a:latin typeface="Cambria Math" panose="02040503050406030204" pitchFamily="18" charset="0"/>
                      </a:rPr>
                      <m:t>+1)∗</m:t>
                    </m:r>
                    <m:r>
                      <a:rPr lang="en-US" b="0" i="1" smtClean="0">
                        <a:latin typeface="Cambria Math" panose="02040503050406030204" pitchFamily="18" charset="0"/>
                      </a:rPr>
                      <m:t>10</m:t>
                    </m:r>
                    <m:r>
                      <a:rPr lang="en-US" i="1">
                        <a:latin typeface="Cambria Math" panose="02040503050406030204" pitchFamily="18" charset="0"/>
                      </a:rPr>
                      <m:t>=</m:t>
                    </m:r>
                    <m:r>
                      <a:rPr lang="en-US" b="0" i="1" smtClean="0">
                        <a:latin typeface="Cambria Math" panose="02040503050406030204" pitchFamily="18" charset="0"/>
                      </a:rPr>
                      <m:t>850</m:t>
                    </m:r>
                  </m:oMath>
                </a14:m>
                <a:endParaRPr lang="en-US" sz="3200" dirty="0"/>
              </a:p>
            </p:txBody>
          </p:sp>
        </mc:Choice>
        <mc:Fallback xmlns="">
          <p:sp>
            <p:nvSpPr>
              <p:cNvPr id="3" name="Content Placeholder 2">
                <a:extLst>
                  <a:ext uri="{FF2B5EF4-FFF2-40B4-BE49-F238E27FC236}">
                    <a16:creationId xmlns:a16="http://schemas.microsoft.com/office/drawing/2014/main" id="{88AC1B5E-BBFA-48EF-8E1F-1310C3575196}"/>
                  </a:ext>
                </a:extLst>
              </p:cNvPr>
              <p:cNvSpPr>
                <a:spLocks noGrp="1" noRot="1" noChangeAspect="1" noMove="1" noResize="1" noEditPoints="1" noAdjustHandles="1" noChangeArrowheads="1" noChangeShapeType="1" noTextEdit="1"/>
              </p:cNvSpPr>
              <p:nvPr>
                <p:ph idx="1"/>
              </p:nvPr>
            </p:nvSpPr>
            <p:spPr>
              <a:xfrm>
                <a:off x="323528" y="1196752"/>
                <a:ext cx="8363272" cy="5789459"/>
              </a:xfrm>
              <a:blipFill>
                <a:blip r:embed="rId2"/>
                <a:stretch>
                  <a:fillRect l="-219" t="-947" r="-2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07B8F4F-6559-44C9-9F31-A198285B2CC9}"/>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TextBox 4">
            <a:extLst>
              <a:ext uri="{FF2B5EF4-FFF2-40B4-BE49-F238E27FC236}">
                <a16:creationId xmlns:a16="http://schemas.microsoft.com/office/drawing/2014/main" id="{41AAFF5D-D602-4DDC-984A-49F03D82C360}"/>
              </a:ext>
            </a:extLst>
          </p:cNvPr>
          <p:cNvSpPr txBox="1"/>
          <p:nvPr/>
        </p:nvSpPr>
        <p:spPr>
          <a:xfrm>
            <a:off x="1655676" y="6375613"/>
            <a:ext cx="5832648" cy="415498"/>
          </a:xfrm>
          <a:prstGeom prst="rect">
            <a:avLst/>
          </a:prstGeom>
          <a:noFill/>
        </p:spPr>
        <p:txBody>
          <a:bodyPr wrap="square">
            <a:spAutoFit/>
          </a:bodyPr>
          <a:lstStyle/>
          <a:p>
            <a:r>
              <a:rPr lang="en-US" sz="1050" dirty="0"/>
              <a:t>https://www.analyticsvidhya.com/blog/2021/03/the-architecture-of-lenet-5/</a:t>
            </a:r>
          </a:p>
          <a:p>
            <a:r>
              <a:rPr lang="en-US" sz="1050" dirty="0"/>
              <a:t>https://towardsdatascience.com/understanding-lenet-a-detailed-walkthrough-17833d4bd155</a:t>
            </a:r>
            <a:endParaRPr lang="en-SE" sz="1050" dirty="0"/>
          </a:p>
        </p:txBody>
      </p:sp>
    </p:spTree>
    <p:extLst>
      <p:ext uri="{BB962C8B-B14F-4D97-AF65-F5344CB8AC3E}">
        <p14:creationId xmlns:p14="http://schemas.microsoft.com/office/powerpoint/2010/main" val="1307898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7D6D-44F0-476D-9DB0-5F57BE32AD03}"/>
              </a:ext>
            </a:extLst>
          </p:cNvPr>
          <p:cNvSpPr>
            <a:spLocks noGrp="1"/>
          </p:cNvSpPr>
          <p:nvPr>
            <p:ph type="title"/>
          </p:nvPr>
        </p:nvSpPr>
        <p:spPr/>
        <p:txBody>
          <a:bodyPr/>
          <a:lstStyle/>
          <a:p>
            <a:r>
              <a:rPr lang="en-US" sz="4000" dirty="0" err="1"/>
              <a:t>AlexNet</a:t>
            </a:r>
            <a:r>
              <a:rPr lang="en-US" sz="4000" dirty="0"/>
              <a:t> [</a:t>
            </a:r>
            <a:r>
              <a:rPr lang="en-US" sz="4000" dirty="0" err="1"/>
              <a:t>Krizhevsky</a:t>
            </a:r>
            <a:r>
              <a:rPr lang="en-US" sz="4000" dirty="0"/>
              <a:t> et al. 2012] </a:t>
            </a:r>
            <a:endParaRPr lang="en-SE" dirty="0"/>
          </a:p>
        </p:txBody>
      </p:sp>
      <p:sp>
        <p:nvSpPr>
          <p:cNvPr id="4" name="Slide Number Placeholder 3">
            <a:extLst>
              <a:ext uri="{FF2B5EF4-FFF2-40B4-BE49-F238E27FC236}">
                <a16:creationId xmlns:a16="http://schemas.microsoft.com/office/drawing/2014/main" id="{F67DEE55-5A2B-4CAF-8B0C-74338D70D00C}"/>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143" name="Picture 142">
            <a:extLst>
              <a:ext uri="{FF2B5EF4-FFF2-40B4-BE49-F238E27FC236}">
                <a16:creationId xmlns:a16="http://schemas.microsoft.com/office/drawing/2014/main" id="{9A644AF5-8D00-4B1D-8CC8-C783DE547F69}"/>
              </a:ext>
            </a:extLst>
          </p:cNvPr>
          <p:cNvPicPr>
            <a:picLocks noChangeAspect="1"/>
          </p:cNvPicPr>
          <p:nvPr/>
        </p:nvPicPr>
        <p:blipFill>
          <a:blip r:embed="rId3"/>
          <a:stretch>
            <a:fillRect/>
          </a:stretch>
        </p:blipFill>
        <p:spPr>
          <a:xfrm>
            <a:off x="0" y="3420882"/>
            <a:ext cx="9144000" cy="3048000"/>
          </a:xfrm>
          <a:prstGeom prst="rect">
            <a:avLst/>
          </a:prstGeom>
        </p:spPr>
      </p:pic>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CDE743FD-BCF3-458F-BE9B-50EC982B8BBE}"/>
                  </a:ext>
                </a:extLst>
              </p:cNvPr>
              <p:cNvSpPr>
                <a:spLocks noGrp="1"/>
              </p:cNvSpPr>
              <p:nvPr>
                <p:ph idx="1"/>
              </p:nvPr>
            </p:nvSpPr>
            <p:spPr>
              <a:xfrm>
                <a:off x="179512" y="1268760"/>
                <a:ext cx="8795320" cy="2160240"/>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 </a:t>
                </a:r>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12700">
                  <a:spcBef>
                    <a:spcPts val="15"/>
                  </a:spcBef>
                </a:pPr>
                <a:r>
                  <a:rPr lang="en-US" sz="2900" spc="-5" dirty="0">
                    <a:latin typeface="Arial"/>
                    <a:cs typeface="Arial"/>
                  </a:rPr>
                  <a:t>Introduced </a:t>
                </a:r>
                <a:r>
                  <a:rPr lang="en-US" sz="2900" spc="-5" dirty="0" err="1">
                    <a:latin typeface="Arial"/>
                    <a:cs typeface="Arial"/>
                  </a:rPr>
                  <a:t>ReLU</a:t>
                </a:r>
                <a:r>
                  <a:rPr lang="en-US" sz="2900" spc="-5" dirty="0">
                    <a:latin typeface="Arial"/>
                    <a:cs typeface="Arial"/>
                  </a:rPr>
                  <a:t> activation function</a:t>
                </a:r>
              </a:p>
              <a:p>
                <a:pPr marL="412750" lvl="1">
                  <a:spcBef>
                    <a:spcPts val="15"/>
                  </a:spcBef>
                </a:pPr>
                <a:endParaRPr lang="en-US" sz="2400" spc="-5" dirty="0">
                  <a:latin typeface="Arial"/>
                  <a:cs typeface="Arial"/>
                </a:endParaRPr>
              </a:p>
            </p:txBody>
          </p:sp>
        </mc:Choice>
        <mc:Fallback xmlns="">
          <p:sp>
            <p:nvSpPr>
              <p:cNvPr id="145" name="Content Placeholder 2">
                <a:extLst>
                  <a:ext uri="{FF2B5EF4-FFF2-40B4-BE49-F238E27FC236}">
                    <a16:creationId xmlns:a16="http://schemas.microsoft.com/office/drawing/2014/main" id="{CDE743FD-BCF3-458F-BE9B-50EC982B8BBE}"/>
                  </a:ext>
                </a:extLst>
              </p:cNvPr>
              <p:cNvSpPr>
                <a:spLocks noGrp="1" noRot="1" noChangeAspect="1" noMove="1" noResize="1" noEditPoints="1" noAdjustHandles="1" noChangeArrowheads="1" noChangeShapeType="1" noTextEdit="1"/>
              </p:cNvSpPr>
              <p:nvPr>
                <p:ph idx="1"/>
              </p:nvPr>
            </p:nvSpPr>
            <p:spPr>
              <a:xfrm>
                <a:off x="179512" y="1268760"/>
                <a:ext cx="8795320" cy="2160240"/>
              </a:xfrm>
              <a:blipFill>
                <a:blip r:embed="rId4"/>
                <a:stretch>
                  <a:fillRect l="-416" t="-3944" b="-845"/>
                </a:stretch>
              </a:blipFill>
            </p:spPr>
            <p:txBody>
              <a:bodyPr/>
              <a:lstStyle/>
              <a:p>
                <a:r>
                  <a:rPr lang="en-SE">
                    <a:noFill/>
                  </a:rPr>
                  <a:t> </a:t>
                </a:r>
              </a:p>
            </p:txBody>
          </p:sp>
        </mc:Fallback>
      </mc:AlternateContent>
    </p:spTree>
    <p:extLst>
      <p:ext uri="{BB962C8B-B14F-4D97-AF65-F5344CB8AC3E}">
        <p14:creationId xmlns:p14="http://schemas.microsoft.com/office/powerpoint/2010/main" val="39273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147161"/>
            <a:ext cx="8507288" cy="868362"/>
          </a:xfrm>
        </p:spPr>
        <p:txBody>
          <a:bodyPr/>
          <a:lstStyle/>
          <a:p>
            <a:r>
              <a:rPr kumimoji="0" lang="en-US" sz="2800" b="0" i="0" u="none" strike="noStrike" kern="0" cap="none" spc="0" normalizeH="0" baseline="0" noProof="0" dirty="0" err="1">
                <a:ln>
                  <a:noFill/>
                </a:ln>
                <a:solidFill>
                  <a:srgbClr val="000000"/>
                </a:solidFill>
                <a:effectLst/>
                <a:uLnTx/>
                <a:uFillTx/>
                <a:latin typeface="Arial"/>
                <a:ea typeface="+mj-ea"/>
                <a:cs typeface="+mj-cs"/>
              </a:rPr>
              <a:t>VGGNet</a:t>
            </a:r>
            <a:r>
              <a:rPr kumimoji="0" lang="en-US" sz="2800" b="0" i="0" u="none" strike="noStrike" kern="0" cap="none" spc="0" normalizeH="0" baseline="0" noProof="0" dirty="0">
                <a:ln>
                  <a:noFill/>
                </a:ln>
                <a:solidFill>
                  <a:srgbClr val="000000"/>
                </a:solidFill>
                <a:effectLst/>
                <a:uLnTx/>
                <a:uFillTx/>
                <a:latin typeface="Arial"/>
                <a:ea typeface="+mj-ea"/>
                <a:cs typeface="+mj-cs"/>
              </a:rPr>
              <a:t> [</a:t>
            </a:r>
            <a:r>
              <a:rPr kumimoji="0" lang="en-US" sz="28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2800" b="0" i="0" u="none" strike="noStrike" kern="0" cap="none" spc="0" normalizeH="0" baseline="0" noProof="0" dirty="0">
                <a:ln>
                  <a:noFill/>
                </a:ln>
                <a:solidFill>
                  <a:srgbClr val="000000"/>
                </a:solidFill>
                <a:effectLst/>
                <a:uLnTx/>
                <a:uFillTx/>
                <a:latin typeface="Arial"/>
                <a:ea typeface="+mj-ea"/>
                <a:cs typeface="+mj-cs"/>
              </a:rPr>
              <a:t> 2014] (the best performing variant VGG-16)</a:t>
            </a:r>
            <a:endParaRPr lang="en-SE" sz="28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812" y="4183762"/>
            <a:ext cx="4866373" cy="2741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099">
            <a:extLst>
              <a:ext uri="{FF2B5EF4-FFF2-40B4-BE49-F238E27FC236}">
                <a16:creationId xmlns:a16="http://schemas.microsoft.com/office/drawing/2014/main" id="{1AF5F057-D5FF-4197-86DD-271D75239A39}"/>
              </a:ext>
            </a:extLst>
          </p:cNvPr>
          <p:cNvPicPr>
            <a:picLocks noChangeAspect="1"/>
          </p:cNvPicPr>
          <p:nvPr/>
        </p:nvPicPr>
        <p:blipFill>
          <a:blip r:embed="rId3"/>
          <a:stretch>
            <a:fillRect/>
          </a:stretch>
        </p:blipFill>
        <p:spPr>
          <a:xfrm>
            <a:off x="899592" y="1011618"/>
            <a:ext cx="7401668" cy="3172144"/>
          </a:xfrm>
          <a:prstGeom prst="rect">
            <a:avLst/>
          </a:prstGeom>
        </p:spPr>
      </p:pic>
    </p:spTree>
    <p:extLst>
      <p:ext uri="{BB962C8B-B14F-4D97-AF65-F5344CB8AC3E}">
        <p14:creationId xmlns:p14="http://schemas.microsoft.com/office/powerpoint/2010/main" val="4117662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4" y="274638"/>
            <a:ext cx="8284901"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251520" y="1295400"/>
                <a:ext cx="8712968" cy="5373960"/>
              </a:xfrm>
            </p:spPr>
            <p:txBody>
              <a:bodyPr>
                <a:normAutofit fontScale="850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251520" y="1295400"/>
                <a:ext cx="8712968" cy="5373960"/>
              </a:xfrm>
              <a:blipFill>
                <a:blip r:embed="rId2"/>
                <a:stretch>
                  <a:fillRect l="-979" t="-2157" r="-1748"/>
                </a:stretch>
              </a:blipFill>
            </p:spPr>
            <p:txBody>
              <a:bodyPr/>
              <a:lstStyle/>
              <a:p>
                <a:r>
                  <a:rPr lang="en-SE">
                    <a:noFill/>
                  </a:rPr>
                  <a:t> </a:t>
                </a:r>
              </a:p>
            </p:txBody>
          </p:sp>
        </mc:Fallback>
      </mc:AlternateContent>
    </p:spTree>
    <p:extLst>
      <p:ext uri="{BB962C8B-B14F-4D97-AF65-F5344CB8AC3E}">
        <p14:creationId xmlns:p14="http://schemas.microsoft.com/office/powerpoint/2010/main" val="63147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2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3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stacked </a:t>
                </a:r>
                <a14:m>
                  <m:oMath xmlns:m="http://schemas.openxmlformats.org/officeDocument/2006/math">
                    <m:r>
                      <a:rPr lang="en-US" i="1">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RF of </a:t>
                </a:r>
                <a14:m>
                  <m:oMath xmlns:m="http://schemas.openxmlformats.org/officeDocument/2006/math">
                    <m:r>
                      <a:rPr lang="en-US" b="0" i="1" smtClean="0">
                        <a:latin typeface="Cambria Math" panose="02040503050406030204" pitchFamily="18" charset="0"/>
                      </a:rPr>
                      <m:t>1+2</m:t>
                    </m:r>
                    <m:r>
                      <a:rPr lang="en-US" b="0" i="1" smtClean="0">
                        <a:latin typeface="Cambria Math" panose="02040503050406030204" pitchFamily="18" charset="0"/>
                      </a:rPr>
                      <m:t>𝐿</m:t>
                    </m:r>
                  </m:oMath>
                </a14:m>
                <a:endParaRPr lang="en-US" dirty="0"/>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979"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74AEA-E517-41C9-8DB1-10DA9421F62B}"/>
              </a:ext>
            </a:extLst>
          </p:cNvPr>
          <p:cNvPicPr>
            <a:picLocks noChangeAspect="1"/>
          </p:cNvPicPr>
          <p:nvPr/>
        </p:nvPicPr>
        <p:blipFill>
          <a:blip r:embed="rId2"/>
          <a:stretch>
            <a:fillRect/>
          </a:stretch>
        </p:blipFill>
        <p:spPr>
          <a:xfrm rot="5400000">
            <a:off x="3364829" y="-2208505"/>
            <a:ext cx="2459962" cy="9001955"/>
          </a:xfrm>
          <a:prstGeom prst="rect">
            <a:avLst/>
          </a:prstGeom>
        </p:spPr>
      </p:pic>
      <p:sp>
        <p:nvSpPr>
          <p:cNvPr id="2" name="Title 1">
            <a:extLst>
              <a:ext uri="{FF2B5EF4-FFF2-40B4-BE49-F238E27FC236}">
                <a16:creationId xmlns:a16="http://schemas.microsoft.com/office/drawing/2014/main" id="{88BB26F6-DEC9-484C-8943-40B06792BDF4}"/>
              </a:ext>
            </a:extLst>
          </p:cNvPr>
          <p:cNvSpPr>
            <a:spLocks noGrp="1"/>
          </p:cNvSpPr>
          <p:nvPr>
            <p:ph type="title"/>
          </p:nvPr>
        </p:nvSpPr>
        <p:spPr/>
        <p:txBody>
          <a:bodyPr/>
          <a:lstStyle/>
          <a:p>
            <a:r>
              <a:rPr lang="en-US" sz="4000" spc="-5" dirty="0" err="1"/>
              <a:t>GoogLeNet</a:t>
            </a:r>
            <a:r>
              <a:rPr lang="en-US" sz="4000" spc="-5" dirty="0"/>
              <a:t> [</a:t>
            </a:r>
            <a:r>
              <a:rPr lang="en-US" sz="4000" spc="-5" dirty="0" err="1"/>
              <a:t>Szegedy</a:t>
            </a:r>
            <a:r>
              <a:rPr lang="en-US" sz="4000" spc="-5" dirty="0"/>
              <a:t> et al., 2014]</a:t>
            </a:r>
            <a:endParaRPr lang="en-SE" dirty="0"/>
          </a:p>
        </p:txBody>
      </p:sp>
      <p:sp>
        <p:nvSpPr>
          <p:cNvPr id="4" name="Slide Number Placeholder 3">
            <a:extLst>
              <a:ext uri="{FF2B5EF4-FFF2-40B4-BE49-F238E27FC236}">
                <a16:creationId xmlns:a16="http://schemas.microsoft.com/office/drawing/2014/main" id="{1790AE04-77AB-482A-BD55-D6D1B5878FCD}"/>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7" name="Picture 6">
            <a:extLst>
              <a:ext uri="{FF2B5EF4-FFF2-40B4-BE49-F238E27FC236}">
                <a16:creationId xmlns:a16="http://schemas.microsoft.com/office/drawing/2014/main" id="{92D3DEE6-327B-40F1-823D-C813865264DD}"/>
              </a:ext>
            </a:extLst>
          </p:cNvPr>
          <p:cNvPicPr>
            <a:picLocks noChangeAspect="1"/>
          </p:cNvPicPr>
          <p:nvPr/>
        </p:nvPicPr>
        <p:blipFill>
          <a:blip r:embed="rId3"/>
          <a:stretch>
            <a:fillRect/>
          </a:stretch>
        </p:blipFill>
        <p:spPr>
          <a:xfrm>
            <a:off x="611560" y="3933638"/>
            <a:ext cx="4132979" cy="2323728"/>
          </a:xfrm>
          <a:prstGeom prst="rect">
            <a:avLst/>
          </a:prstGeom>
        </p:spPr>
      </p:pic>
      <p:pic>
        <p:nvPicPr>
          <p:cNvPr id="8" name="Picture 7">
            <a:extLst>
              <a:ext uri="{FF2B5EF4-FFF2-40B4-BE49-F238E27FC236}">
                <a16:creationId xmlns:a16="http://schemas.microsoft.com/office/drawing/2014/main" id="{58D567F7-0D62-4954-A656-56B3408A9D0F}"/>
              </a:ext>
            </a:extLst>
          </p:cNvPr>
          <p:cNvPicPr>
            <a:picLocks noChangeAspect="1"/>
          </p:cNvPicPr>
          <p:nvPr/>
        </p:nvPicPr>
        <p:blipFill>
          <a:blip r:embed="rId4"/>
          <a:stretch>
            <a:fillRect/>
          </a:stretch>
        </p:blipFill>
        <p:spPr>
          <a:xfrm>
            <a:off x="5188386" y="4249724"/>
            <a:ext cx="3859791" cy="2180782"/>
          </a:xfrm>
          <a:prstGeom prst="rect">
            <a:avLst/>
          </a:prstGeom>
        </p:spPr>
      </p:pic>
      <p:cxnSp>
        <p:nvCxnSpPr>
          <p:cNvPr id="10" name="Straight Arrow Connector 9">
            <a:extLst>
              <a:ext uri="{FF2B5EF4-FFF2-40B4-BE49-F238E27FC236}">
                <a16:creationId xmlns:a16="http://schemas.microsoft.com/office/drawing/2014/main" id="{900AE051-E36D-4086-85CC-835A78B88C70}"/>
              </a:ext>
            </a:extLst>
          </p:cNvPr>
          <p:cNvCxnSpPr>
            <a:cxnSpLocks/>
          </p:cNvCxnSpPr>
          <p:nvPr/>
        </p:nvCxnSpPr>
        <p:spPr bwMode="auto">
          <a:xfrm>
            <a:off x="2051720" y="3212976"/>
            <a:ext cx="288032" cy="864096"/>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833C186-B8AF-4CA7-AD04-035740C32D24}"/>
              </a:ext>
            </a:extLst>
          </p:cNvPr>
          <p:cNvCxnSpPr>
            <a:cxnSpLocks/>
          </p:cNvCxnSpPr>
          <p:nvPr/>
        </p:nvCxnSpPr>
        <p:spPr bwMode="auto">
          <a:xfrm>
            <a:off x="2750731" y="3226363"/>
            <a:ext cx="0" cy="850709"/>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48A81C08-4D24-4ACC-BF61-ABCAC77D50BF}"/>
              </a:ext>
            </a:extLst>
          </p:cNvPr>
          <p:cNvCxnSpPr>
            <a:cxnSpLocks/>
          </p:cNvCxnSpPr>
          <p:nvPr/>
        </p:nvCxnSpPr>
        <p:spPr bwMode="auto">
          <a:xfrm flipH="1">
            <a:off x="3131840" y="3189294"/>
            <a:ext cx="288032" cy="744344"/>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9E6D7C11-C6EB-4EBB-B19E-B779045C291D}"/>
              </a:ext>
            </a:extLst>
          </p:cNvPr>
          <p:cNvSpPr txBox="1"/>
          <p:nvPr/>
        </p:nvSpPr>
        <p:spPr>
          <a:xfrm>
            <a:off x="1691680" y="6329980"/>
            <a:ext cx="2263936" cy="400110"/>
          </a:xfrm>
          <a:prstGeom prst="rect">
            <a:avLst/>
          </a:prstGeom>
          <a:noFill/>
        </p:spPr>
        <p:txBody>
          <a:bodyPr wrap="square">
            <a:spAutoFit/>
          </a:bodyPr>
          <a:lstStyle/>
          <a:p>
            <a:r>
              <a:rPr lang="en-US" sz="2000" dirty="0"/>
              <a:t>Inception Module</a:t>
            </a:r>
            <a:endParaRPr lang="en-SE" sz="2000" dirty="0"/>
          </a:p>
        </p:txBody>
      </p:sp>
      <p:sp>
        <p:nvSpPr>
          <p:cNvPr id="18" name="TextBox 17">
            <a:extLst>
              <a:ext uri="{FF2B5EF4-FFF2-40B4-BE49-F238E27FC236}">
                <a16:creationId xmlns:a16="http://schemas.microsoft.com/office/drawing/2014/main" id="{16484929-8CB9-437A-BCB1-C668B4C2C924}"/>
              </a:ext>
            </a:extLst>
          </p:cNvPr>
          <p:cNvSpPr txBox="1"/>
          <p:nvPr/>
        </p:nvSpPr>
        <p:spPr>
          <a:xfrm>
            <a:off x="5084661" y="3471454"/>
            <a:ext cx="3715513" cy="707886"/>
          </a:xfrm>
          <a:prstGeom prst="rect">
            <a:avLst/>
          </a:prstGeom>
          <a:noFill/>
        </p:spPr>
        <p:txBody>
          <a:bodyPr wrap="square">
            <a:spAutoFit/>
          </a:bodyPr>
          <a:lstStyle/>
          <a:p>
            <a:r>
              <a:rPr lang="en-US" sz="2000" dirty="0"/>
              <a:t>Additional classification heads</a:t>
            </a:r>
          </a:p>
          <a:p>
            <a:r>
              <a:rPr lang="en-US" sz="2000" dirty="0"/>
              <a:t>for regularization</a:t>
            </a:r>
            <a:endParaRPr lang="en-SE" sz="2000" dirty="0"/>
          </a:p>
        </p:txBody>
      </p:sp>
      <p:cxnSp>
        <p:nvCxnSpPr>
          <p:cNvPr id="19" name="Straight Arrow Connector 18">
            <a:extLst>
              <a:ext uri="{FF2B5EF4-FFF2-40B4-BE49-F238E27FC236}">
                <a16:creationId xmlns:a16="http://schemas.microsoft.com/office/drawing/2014/main" id="{0E267068-7B82-44A0-B1E6-44FD17DB3C2A}"/>
              </a:ext>
            </a:extLst>
          </p:cNvPr>
          <p:cNvCxnSpPr>
            <a:cxnSpLocks/>
          </p:cNvCxnSpPr>
          <p:nvPr/>
        </p:nvCxnSpPr>
        <p:spPr bwMode="auto">
          <a:xfrm>
            <a:off x="5364088" y="3156515"/>
            <a:ext cx="964627" cy="360526"/>
          </a:xfrm>
          <a:prstGeom prst="straightConnector1">
            <a:avLst/>
          </a:prstGeom>
          <a:noFill/>
          <a:ln w="254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78778E1-2A25-41E7-A6D3-EA0D0FC5F832}"/>
              </a:ext>
            </a:extLst>
          </p:cNvPr>
          <p:cNvCxnSpPr>
            <a:cxnSpLocks/>
          </p:cNvCxnSpPr>
          <p:nvPr/>
        </p:nvCxnSpPr>
        <p:spPr bwMode="auto">
          <a:xfrm flipH="1">
            <a:off x="6516216" y="2996952"/>
            <a:ext cx="417984" cy="555011"/>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6276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p:txBody>
          <a:bodyPr/>
          <a:lstStyle/>
          <a:p>
            <a:r>
              <a:rPr lang="en-US" dirty="0"/>
              <a:t>A Filter for Vertical Edge Detection</a:t>
            </a:r>
            <a:endParaRPr lang="en-SE" dirty="0"/>
          </a:p>
        </p:txBody>
      </p:sp>
      <p:sp>
        <p:nvSpPr>
          <p:cNvPr id="3" name="Content Placeholder 2">
            <a:extLst>
              <a:ext uri="{FF2B5EF4-FFF2-40B4-BE49-F238E27FC236}">
                <a16:creationId xmlns:a16="http://schemas.microsoft.com/office/drawing/2014/main" id="{9AFF30C6-2CD6-4E3A-ACD6-AEB11593A25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extLst>
              <p:ext uri="{D42A27DB-BD31-4B8C-83A1-F6EECF244321}">
                <p14:modId xmlns:p14="http://schemas.microsoft.com/office/powerpoint/2010/main" val="3539334543"/>
              </p:ext>
            </p:extLst>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3285785121"/>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1842360110"/>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1903420845"/>
              </p:ext>
            </p:extLst>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3893697282"/>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792414250"/>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63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EEAD-1040-4279-BD36-89D5D39B1BF7}"/>
              </a:ext>
            </a:extLst>
          </p:cNvPr>
          <p:cNvSpPr>
            <a:spLocks noGrp="1"/>
          </p:cNvSpPr>
          <p:nvPr>
            <p:ph type="title"/>
          </p:nvPr>
        </p:nvSpPr>
        <p:spPr/>
        <p:txBody>
          <a:bodyPr/>
          <a:lstStyle/>
          <a:p>
            <a:r>
              <a:rPr lang="en-US" dirty="0"/>
              <a:t>Inception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8081E-0E97-4D31-BE5D-A2B8B2B69E6D}"/>
                  </a:ext>
                </a:extLst>
              </p:cNvPr>
              <p:cNvSpPr>
                <a:spLocks noGrp="1"/>
              </p:cNvSpPr>
              <p:nvPr>
                <p:ph idx="1"/>
              </p:nvPr>
            </p:nvSpPr>
            <p:spPr>
              <a:xfrm>
                <a:off x="457200" y="1214699"/>
                <a:ext cx="8229600" cy="1833703"/>
              </a:xfrm>
            </p:spPr>
            <p:txBody>
              <a:bodyPr>
                <a:normAutofit fontScale="77500" lnSpcReduction="20000"/>
              </a:bodyPr>
              <a:lstStyle/>
              <a:p>
                <a:r>
                  <a:rPr lang="en-US" dirty="0"/>
                  <a:t>Can’t make up your mind about filter size? Have them all in the Inception Module!</a:t>
                </a:r>
              </a:p>
              <a:p>
                <a:pPr lvl="1"/>
                <a:r>
                  <a:rPr lang="en-US" dirty="0"/>
                  <a:t>But this increases computation load</a:t>
                </a:r>
                <a:endParaRPr lang="en-SE" dirty="0"/>
              </a:p>
              <a:p>
                <a:r>
                  <a:rPr lang="en-US" b="0" dirty="0"/>
                  <a:t>Additional </a:t>
                </a:r>
                <a14:m>
                  <m:oMath xmlns:m="http://schemas.openxmlformats.org/officeDocument/2006/math">
                    <m:r>
                      <a:rPr lang="en-US" b="0" i="1" smtClean="0">
                        <a:latin typeface="Cambria Math" panose="02040503050406030204" pitchFamily="18" charset="0"/>
                      </a:rPr>
                      <m:t>1×1</m:t>
                    </m:r>
                  </m:oMath>
                </a14:m>
                <a:r>
                  <a:rPr lang="en-US" dirty="0"/>
                  <a:t> CONV layers serve as bottleneck to reduce number of parameters and computation load</a:t>
                </a:r>
              </a:p>
            </p:txBody>
          </p:sp>
        </mc:Choice>
        <mc:Fallback xmlns="">
          <p:sp>
            <p:nvSpPr>
              <p:cNvPr id="3" name="Content Placeholder 2">
                <a:extLst>
                  <a:ext uri="{FF2B5EF4-FFF2-40B4-BE49-F238E27FC236}">
                    <a16:creationId xmlns:a16="http://schemas.microsoft.com/office/drawing/2014/main" id="{D038081E-0E97-4D31-BE5D-A2B8B2B69E6D}"/>
                  </a:ext>
                </a:extLst>
              </p:cNvPr>
              <p:cNvSpPr>
                <a:spLocks noGrp="1" noRot="1" noChangeAspect="1" noMove="1" noResize="1" noEditPoints="1" noAdjustHandles="1" noChangeArrowheads="1" noChangeShapeType="1" noTextEdit="1"/>
              </p:cNvSpPr>
              <p:nvPr>
                <p:ph idx="1"/>
              </p:nvPr>
            </p:nvSpPr>
            <p:spPr>
              <a:xfrm>
                <a:off x="457200" y="1214699"/>
                <a:ext cx="8229600" cy="1833703"/>
              </a:xfrm>
              <a:blipFill>
                <a:blip r:embed="rId2"/>
                <a:stretch>
                  <a:fillRect l="-1037" t="-6645" r="-444" b="-19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E1BF7-2334-499D-B777-30758B6DD504}"/>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F328A2B3-66AF-4578-9CF1-36E79C900487}"/>
              </a:ext>
            </a:extLst>
          </p:cNvPr>
          <p:cNvPicPr>
            <a:picLocks noChangeAspect="1"/>
          </p:cNvPicPr>
          <p:nvPr/>
        </p:nvPicPr>
        <p:blipFill>
          <a:blip r:embed="rId3"/>
          <a:stretch>
            <a:fillRect/>
          </a:stretch>
        </p:blipFill>
        <p:spPr>
          <a:xfrm>
            <a:off x="5911986" y="3611353"/>
            <a:ext cx="3266294" cy="2466385"/>
          </a:xfrm>
          <a:prstGeom prst="rect">
            <a:avLst/>
          </a:prstGeom>
        </p:spPr>
      </p:pic>
      <p:pic>
        <p:nvPicPr>
          <p:cNvPr id="6" name="Picture 5">
            <a:extLst>
              <a:ext uri="{FF2B5EF4-FFF2-40B4-BE49-F238E27FC236}">
                <a16:creationId xmlns:a16="http://schemas.microsoft.com/office/drawing/2014/main" id="{92044A54-4E65-4736-8F2A-C305DD62319F}"/>
              </a:ext>
            </a:extLst>
          </p:cNvPr>
          <p:cNvPicPr>
            <a:picLocks noChangeAspect="1"/>
          </p:cNvPicPr>
          <p:nvPr/>
        </p:nvPicPr>
        <p:blipFill>
          <a:blip r:embed="rId4"/>
          <a:stretch>
            <a:fillRect/>
          </a:stretch>
        </p:blipFill>
        <p:spPr>
          <a:xfrm>
            <a:off x="125658" y="3146374"/>
            <a:ext cx="5881757" cy="3306962"/>
          </a:xfrm>
          <a:prstGeom prst="rect">
            <a:avLst/>
          </a:prstGeom>
        </p:spPr>
      </p:pic>
    </p:spTree>
    <p:extLst>
      <p:ext uri="{BB962C8B-B14F-4D97-AF65-F5344CB8AC3E}">
        <p14:creationId xmlns:p14="http://schemas.microsoft.com/office/powerpoint/2010/main" val="39446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A244A-CFC9-4072-8CD8-063A0A3A4D23}"/>
                  </a:ext>
                </a:extLst>
              </p:cNvPr>
              <p:cNvSpPr>
                <a:spLocks noGrp="1"/>
              </p:cNvSpPr>
              <p:nvPr>
                <p:ph idx="1"/>
              </p:nvPr>
            </p:nvSpPr>
            <p:spPr>
              <a:xfrm>
                <a:off x="457200" y="2420888"/>
                <a:ext cx="8229600" cy="796682"/>
              </a:xfrm>
            </p:spPr>
            <p:txBody>
              <a:bodyPr/>
              <a:lstStyle/>
              <a:p>
                <a:r>
                  <a:rPr lang="en-US" sz="2000" dirty="0"/>
                  <a:t>Without the bottleneck layer: No. params: </a:t>
                </a:r>
                <a14:m>
                  <m:oMath xmlns:m="http://schemas.openxmlformats.org/officeDocument/2006/math">
                    <m:r>
                      <a:rPr lang="en-US" sz="2000" b="0" i="1" smtClean="0">
                        <a:latin typeface="Cambria Math" panose="02040503050406030204" pitchFamily="18" charset="0"/>
                      </a:rPr>
                      <m:t>5∗5∗192</m:t>
                    </m:r>
                    <m:r>
                      <a:rPr lang="en-US" sz="2000">
                        <a:latin typeface="Cambria Math" panose="02040503050406030204" pitchFamily="18" charset="0"/>
                      </a:rPr>
                      <m:t>∗32</m:t>
                    </m:r>
                    <m:r>
                      <a:rPr lang="en-US" sz="2000" b="0" i="1" smtClean="0">
                        <a:latin typeface="Cambria Math" panose="02040503050406030204" pitchFamily="18" charset="0"/>
                      </a:rPr>
                      <m:t>=153600</m:t>
                    </m:r>
                  </m:oMath>
                </a14:m>
                <a:r>
                  <a:rPr lang="en-US" sz="2000" dirty="0"/>
                  <a:t>; No. multiplications: </a:t>
                </a:r>
                <a14:m>
                  <m:oMath xmlns:m="http://schemas.openxmlformats.org/officeDocument/2006/math">
                    <m:r>
                      <a:rPr lang="en-US" sz="2000" b="0" i="1" smtClean="0">
                        <a:latin typeface="Cambria Math" panose="02040503050406030204" pitchFamily="18" charset="0"/>
                      </a:rPr>
                      <m:t>5∗5∗192</m:t>
                    </m:r>
                    <m:r>
                      <a:rPr lang="en-US" sz="2000" b="0" i="0" smtClean="0">
                        <a:latin typeface="Cambria Math" panose="02040503050406030204" pitchFamily="18" charset="0"/>
                      </a:rPr>
                      <m:t>∗</m:t>
                    </m:r>
                    <m:r>
                      <a:rPr lang="en-US" sz="2000">
                        <a:latin typeface="Cambria Math" panose="02040503050406030204" pitchFamily="18" charset="0"/>
                      </a:rPr>
                      <m:t>32∗28∗28</m:t>
                    </m:r>
                    <m:r>
                      <a:rPr lang="en-US" sz="2000" b="0" i="1" smtClean="0">
                        <a:latin typeface="Cambria Math" panose="02040503050406030204" pitchFamily="18" charset="0"/>
                      </a:rPr>
                      <m:t>=120</m:t>
                    </m:r>
                  </m:oMath>
                </a14:m>
                <a:r>
                  <a:rPr lang="en-US" sz="2000" dirty="0"/>
                  <a:t>M</a:t>
                </a:r>
                <a:endParaRPr lang="en-SE" sz="2000" dirty="0"/>
              </a:p>
            </p:txBody>
          </p:sp>
        </mc:Choice>
        <mc:Fallback xmlns="">
          <p:sp>
            <p:nvSpPr>
              <p:cNvPr id="3" name="Content Placeholder 2">
                <a:extLst>
                  <a:ext uri="{FF2B5EF4-FFF2-40B4-BE49-F238E27FC236}">
                    <a16:creationId xmlns:a16="http://schemas.microsoft.com/office/drawing/2014/main" id="{333A244A-CFC9-4072-8CD8-063A0A3A4D23}"/>
                  </a:ext>
                </a:extLst>
              </p:cNvPr>
              <p:cNvSpPr>
                <a:spLocks noGrp="1" noRot="1" noChangeAspect="1" noMove="1" noResize="1" noEditPoints="1" noAdjustHandles="1" noChangeArrowheads="1" noChangeShapeType="1" noTextEdit="1"/>
              </p:cNvSpPr>
              <p:nvPr>
                <p:ph idx="1"/>
              </p:nvPr>
            </p:nvSpPr>
            <p:spPr>
              <a:xfrm>
                <a:off x="457200" y="2420888"/>
                <a:ext cx="8229600" cy="796682"/>
              </a:xfrm>
              <a:blipFill>
                <a:blip r:embed="rId2"/>
                <a:stretch>
                  <a:fillRect l="-667" t="-3053" r="-1037" b="-229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F85647-9DDE-4E05-9FA8-BE31384CDC00}"/>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9CC0AF-7DF6-458F-8C31-D82355C2D383}"/>
                  </a:ext>
                </a:extLst>
              </p:cNvPr>
              <p:cNvSpPr txBox="1"/>
              <p:nvPr/>
            </p:nvSpPr>
            <p:spPr>
              <a:xfrm>
                <a:off x="407654"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15" name="TextBox 14">
                <a:extLst>
                  <a:ext uri="{FF2B5EF4-FFF2-40B4-BE49-F238E27FC236}">
                    <a16:creationId xmlns:a16="http://schemas.microsoft.com/office/drawing/2014/main" id="{AE9CC0AF-7DF6-458F-8C31-D82355C2D383}"/>
                  </a:ext>
                </a:extLst>
              </p:cNvPr>
              <p:cNvSpPr txBox="1">
                <a:spLocks noRot="1" noChangeAspect="1" noMove="1" noResize="1" noEditPoints="1" noAdjustHandles="1" noChangeArrowheads="1" noChangeShapeType="1" noTextEdit="1"/>
              </p:cNvSpPr>
              <p:nvPr/>
            </p:nvSpPr>
            <p:spPr>
              <a:xfrm>
                <a:off x="407654" y="5310470"/>
                <a:ext cx="1817606" cy="400110"/>
              </a:xfrm>
              <a:prstGeom prst="rect">
                <a:avLst/>
              </a:prstGeom>
              <a:blipFill>
                <a:blip r:embed="rId3"/>
                <a:stretch>
                  <a:fillRect l="-3691" t="-7576" r="-3356" b="-25758"/>
                </a:stretch>
              </a:blipFill>
            </p:spPr>
            <p:txBody>
              <a:bodyPr/>
              <a:lstStyle/>
              <a:p>
                <a:r>
                  <a:rPr lang="en-SE">
                    <a:noFill/>
                  </a:rPr>
                  <a:t> </a:t>
                </a:r>
              </a:p>
            </p:txBody>
          </p:sp>
        </mc:Fallback>
      </mc:AlternateContent>
      <p:sp>
        <p:nvSpPr>
          <p:cNvPr id="16" name="Cube 15">
            <a:extLst>
              <a:ext uri="{FF2B5EF4-FFF2-40B4-BE49-F238E27FC236}">
                <a16:creationId xmlns:a16="http://schemas.microsoft.com/office/drawing/2014/main" id="{620DAAD6-7EC2-47BD-9212-4FBBE12A7900}"/>
              </a:ext>
            </a:extLst>
          </p:cNvPr>
          <p:cNvSpPr/>
          <p:nvPr/>
        </p:nvSpPr>
        <p:spPr>
          <a:xfrm>
            <a:off x="251520" y="3294246"/>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7B254789-9928-4C4F-A8E4-F5C8B7985040}"/>
              </a:ext>
            </a:extLst>
          </p:cNvPr>
          <p:cNvCxnSpPr>
            <a:cxnSpLocks/>
          </p:cNvCxnSpPr>
          <p:nvPr/>
        </p:nvCxnSpPr>
        <p:spPr>
          <a:xfrm>
            <a:off x="2683939" y="4604768"/>
            <a:ext cx="59191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C62AD3-D92D-4124-BE92-F58B4830751A}"/>
                  </a:ext>
                </a:extLst>
              </p:cNvPr>
              <p:cNvSpPr txBox="1"/>
              <p:nvPr/>
            </p:nvSpPr>
            <p:spPr>
              <a:xfrm>
                <a:off x="2186894" y="4625841"/>
                <a:ext cx="1602928" cy="132343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18" name="TextBox 17">
                <a:extLst>
                  <a:ext uri="{FF2B5EF4-FFF2-40B4-BE49-F238E27FC236}">
                    <a16:creationId xmlns:a16="http://schemas.microsoft.com/office/drawing/2014/main" id="{4AC62AD3-D92D-4124-BE92-F58B4830751A}"/>
                  </a:ext>
                </a:extLst>
              </p:cNvPr>
              <p:cNvSpPr txBox="1">
                <a:spLocks noRot="1" noChangeAspect="1" noMove="1" noResize="1" noEditPoints="1" noAdjustHandles="1" noChangeArrowheads="1" noChangeShapeType="1" noTextEdit="1"/>
              </p:cNvSpPr>
              <p:nvPr/>
            </p:nvSpPr>
            <p:spPr>
              <a:xfrm>
                <a:off x="2186894" y="4625841"/>
                <a:ext cx="1602928" cy="1323439"/>
              </a:xfrm>
              <a:prstGeom prst="rect">
                <a:avLst/>
              </a:prstGeom>
              <a:blipFill>
                <a:blip r:embed="rId4"/>
                <a:stretch>
                  <a:fillRect l="-1901" t="-2765" r="-1521"/>
                </a:stretch>
              </a:blipFill>
            </p:spPr>
            <p:txBody>
              <a:bodyPr/>
              <a:lstStyle/>
              <a:p>
                <a:r>
                  <a:rPr lang="en-SE">
                    <a:noFill/>
                  </a:rPr>
                  <a:t> </a:t>
                </a:r>
              </a:p>
            </p:txBody>
          </p:sp>
        </mc:Fallback>
      </mc:AlternateContent>
      <p:sp>
        <p:nvSpPr>
          <p:cNvPr id="19" name="Cube 18">
            <a:extLst>
              <a:ext uri="{FF2B5EF4-FFF2-40B4-BE49-F238E27FC236}">
                <a16:creationId xmlns:a16="http://schemas.microsoft.com/office/drawing/2014/main" id="{7B99DCD6-A116-4079-AF65-F2DE0ADDC2BC}"/>
              </a:ext>
            </a:extLst>
          </p:cNvPr>
          <p:cNvSpPr/>
          <p:nvPr/>
        </p:nvSpPr>
        <p:spPr>
          <a:xfrm>
            <a:off x="4119324" y="3966483"/>
            <a:ext cx="1214888" cy="1121346"/>
          </a:xfrm>
          <a:prstGeom prst="cube">
            <a:avLst>
              <a:gd name="adj" fmla="val 2305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07DF3A-E17E-4ADD-8E4C-94C9F0664236}"/>
                  </a:ext>
                </a:extLst>
              </p:cNvPr>
              <p:cNvSpPr txBox="1"/>
              <p:nvPr/>
            </p:nvSpPr>
            <p:spPr>
              <a:xfrm>
                <a:off x="3995502" y="5310470"/>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p:txBody>
          </p:sp>
        </mc:Choice>
        <mc:Fallback xmlns="">
          <p:sp>
            <p:nvSpPr>
              <p:cNvPr id="20" name="TextBox 19">
                <a:extLst>
                  <a:ext uri="{FF2B5EF4-FFF2-40B4-BE49-F238E27FC236}">
                    <a16:creationId xmlns:a16="http://schemas.microsoft.com/office/drawing/2014/main" id="{3E07DF3A-E17E-4ADD-8E4C-94C9F0664236}"/>
                  </a:ext>
                </a:extLst>
              </p:cNvPr>
              <p:cNvSpPr txBox="1">
                <a:spLocks noRot="1" noChangeAspect="1" noMove="1" noResize="1" noEditPoints="1" noAdjustHandles="1" noChangeArrowheads="1" noChangeShapeType="1" noTextEdit="1"/>
              </p:cNvSpPr>
              <p:nvPr/>
            </p:nvSpPr>
            <p:spPr>
              <a:xfrm>
                <a:off x="3995502" y="5310470"/>
                <a:ext cx="1817606" cy="400110"/>
              </a:xfrm>
              <a:prstGeom prst="rect">
                <a:avLst/>
              </a:prstGeom>
              <a:blipFill>
                <a:blip r:embed="rId5"/>
                <a:stretch>
                  <a:fillRect l="-3344" t="-7576" b="-25758"/>
                </a:stretch>
              </a:blipFill>
            </p:spPr>
            <p:txBody>
              <a:bodyPr/>
              <a:lstStyle/>
              <a:p>
                <a:r>
                  <a:rPr lang="en-SE">
                    <a:noFill/>
                  </a:rPr>
                  <a:t> </a:t>
                </a:r>
              </a:p>
            </p:txBody>
          </p:sp>
        </mc:Fallback>
      </mc:AlternateContent>
      <p:cxnSp>
        <p:nvCxnSpPr>
          <p:cNvPr id="21" name="Straight Arrow Connector 20">
            <a:extLst>
              <a:ext uri="{FF2B5EF4-FFF2-40B4-BE49-F238E27FC236}">
                <a16:creationId xmlns:a16="http://schemas.microsoft.com/office/drawing/2014/main" id="{82B8B5E8-9289-44A1-A9E7-A3FDF44CC107}"/>
              </a:ext>
            </a:extLst>
          </p:cNvPr>
          <p:cNvCxnSpPr>
            <a:cxnSpLocks/>
          </p:cNvCxnSpPr>
          <p:nvPr/>
        </p:nvCxnSpPr>
        <p:spPr>
          <a:xfrm>
            <a:off x="5912395" y="4604768"/>
            <a:ext cx="871288"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5E0E68-613C-49FA-8D19-015B2EC3E480}"/>
                  </a:ext>
                </a:extLst>
              </p:cNvPr>
              <p:cNvSpPr txBox="1"/>
              <p:nvPr/>
            </p:nvSpPr>
            <p:spPr>
              <a:xfrm>
                <a:off x="5494761" y="3616225"/>
                <a:ext cx="1489222" cy="2246769"/>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16</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i="1">
                        <a:solidFill>
                          <a:prstClr val="black"/>
                        </a:solidFill>
                        <a:latin typeface="Cambria Math" panose="02040503050406030204" pitchFamily="18" charset="0"/>
                        <a:ea typeface="Century Schoolbook" charset="0"/>
                        <a:cs typeface="Century Schoolbook" charset="0"/>
                      </a:rPr>
                      <m:t>𝑃</m:t>
                    </m:r>
                    <m:r>
                      <a:rPr lang="en-US" sz="2000" i="1">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a:p>
                <a:pPr algn="ctr" fontAlgn="auto">
                  <a:spcBef>
                    <a:spcPts val="0"/>
                  </a:spcBef>
                  <a:spcAft>
                    <a:spcPts val="0"/>
                  </a:spcAft>
                </a:pPr>
                <a:endParaRPr lang="en-US" sz="2000" dirty="0">
                  <a:solidFill>
                    <a:prstClr val="black"/>
                  </a:solidFill>
                  <a:latin typeface="Century Schoolbook" charset="0"/>
                  <a:ea typeface="Century Schoolbook" charset="0"/>
                  <a:cs typeface="Century Schoolbook" charset="0"/>
                </a:endParaRPr>
              </a:p>
            </p:txBody>
          </p:sp>
        </mc:Choice>
        <mc:Fallback xmlns="">
          <p:sp>
            <p:nvSpPr>
              <p:cNvPr id="22" name="TextBox 21">
                <a:extLst>
                  <a:ext uri="{FF2B5EF4-FFF2-40B4-BE49-F238E27FC236}">
                    <a16:creationId xmlns:a16="http://schemas.microsoft.com/office/drawing/2014/main" id="{005E0E68-613C-49FA-8D19-015B2EC3E480}"/>
                  </a:ext>
                </a:extLst>
              </p:cNvPr>
              <p:cNvSpPr txBox="1">
                <a:spLocks noRot="1" noChangeAspect="1" noMove="1" noResize="1" noEditPoints="1" noAdjustHandles="1" noChangeArrowheads="1" noChangeShapeType="1" noTextEdit="1"/>
              </p:cNvSpPr>
              <p:nvPr/>
            </p:nvSpPr>
            <p:spPr>
              <a:xfrm>
                <a:off x="5494761" y="3616225"/>
                <a:ext cx="1489222" cy="2246769"/>
              </a:xfrm>
              <a:prstGeom prst="rect">
                <a:avLst/>
              </a:prstGeom>
              <a:blipFill>
                <a:blip r:embed="rId6"/>
                <a:stretch>
                  <a:fillRect l="-816" t="-1355" r="-816"/>
                </a:stretch>
              </a:blipFill>
            </p:spPr>
            <p:txBody>
              <a:bodyPr/>
              <a:lstStyle/>
              <a:p>
                <a:r>
                  <a:rPr lang="en-SE">
                    <a:noFill/>
                  </a:rPr>
                  <a:t> </a:t>
                </a:r>
              </a:p>
            </p:txBody>
          </p:sp>
        </mc:Fallback>
      </mc:AlternateContent>
      <p:sp>
        <p:nvSpPr>
          <p:cNvPr id="23" name="Cube 22">
            <a:extLst>
              <a:ext uri="{FF2B5EF4-FFF2-40B4-BE49-F238E27FC236}">
                <a16:creationId xmlns:a16="http://schemas.microsoft.com/office/drawing/2014/main" id="{828307C6-1AD9-4E5A-9B17-A8D930643809}"/>
              </a:ext>
            </a:extLst>
          </p:cNvPr>
          <p:cNvSpPr/>
          <p:nvPr/>
        </p:nvSpPr>
        <p:spPr>
          <a:xfrm>
            <a:off x="7240839" y="3685307"/>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5464B7-99B2-4B1F-9C86-57F4C7ADBB73}"/>
                  </a:ext>
                </a:extLst>
              </p:cNvPr>
              <p:cNvSpPr txBox="1"/>
              <p:nvPr/>
            </p:nvSpPr>
            <p:spPr>
              <a:xfrm>
                <a:off x="7240417" y="5300575"/>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24" name="TextBox 23">
                <a:extLst>
                  <a:ext uri="{FF2B5EF4-FFF2-40B4-BE49-F238E27FC236}">
                    <a16:creationId xmlns:a16="http://schemas.microsoft.com/office/drawing/2014/main" id="{9A5464B7-99B2-4B1F-9C86-57F4C7ADBB73}"/>
                  </a:ext>
                </a:extLst>
              </p:cNvPr>
              <p:cNvSpPr txBox="1">
                <a:spLocks noRot="1" noChangeAspect="1" noMove="1" noResize="1" noEditPoints="1" noAdjustHandles="1" noChangeArrowheads="1" noChangeShapeType="1" noTextEdit="1"/>
              </p:cNvSpPr>
              <p:nvPr/>
            </p:nvSpPr>
            <p:spPr>
              <a:xfrm>
                <a:off x="7240417" y="5300575"/>
                <a:ext cx="1714138" cy="400110"/>
              </a:xfrm>
              <a:prstGeom prst="rect">
                <a:avLst/>
              </a:prstGeom>
              <a:blipFill>
                <a:blip r:embed="rId7"/>
                <a:stretch>
                  <a:fillRect l="-3915" t="-9231" r="-1423"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80D0E6-9252-4045-8A05-B0D9373A9CB8}"/>
                  </a:ext>
                </a:extLst>
              </p:cNvPr>
              <p:cNvSpPr txBox="1"/>
              <p:nvPr/>
            </p:nvSpPr>
            <p:spPr>
              <a:xfrm>
                <a:off x="1901136" y="2096644"/>
                <a:ext cx="1817606"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p:txBody>
          </p:sp>
        </mc:Choice>
        <mc:Fallback xmlns="">
          <p:sp>
            <p:nvSpPr>
              <p:cNvPr id="39" name="TextBox 38">
                <a:extLst>
                  <a:ext uri="{FF2B5EF4-FFF2-40B4-BE49-F238E27FC236}">
                    <a16:creationId xmlns:a16="http://schemas.microsoft.com/office/drawing/2014/main" id="{E680D0E6-9252-4045-8A05-B0D9373A9CB8}"/>
                  </a:ext>
                </a:extLst>
              </p:cNvPr>
              <p:cNvSpPr txBox="1">
                <a:spLocks noRot="1" noChangeAspect="1" noMove="1" noResize="1" noEditPoints="1" noAdjustHandles="1" noChangeArrowheads="1" noChangeShapeType="1" noTextEdit="1"/>
              </p:cNvSpPr>
              <p:nvPr/>
            </p:nvSpPr>
            <p:spPr>
              <a:xfrm>
                <a:off x="1901136" y="2096644"/>
                <a:ext cx="1817606" cy="400110"/>
              </a:xfrm>
              <a:prstGeom prst="rect">
                <a:avLst/>
              </a:prstGeom>
              <a:blipFill>
                <a:blip r:embed="rId8"/>
                <a:stretch>
                  <a:fillRect l="-3691" t="-9091" r="-3356" b="-25758"/>
                </a:stretch>
              </a:blipFill>
            </p:spPr>
            <p:txBody>
              <a:bodyPr/>
              <a:lstStyle/>
              <a:p>
                <a:r>
                  <a:rPr lang="en-SE">
                    <a:noFill/>
                  </a:rPr>
                  <a:t> </a:t>
                </a:r>
              </a:p>
            </p:txBody>
          </p:sp>
        </mc:Fallback>
      </mc:AlternateContent>
      <p:sp>
        <p:nvSpPr>
          <p:cNvPr id="40" name="Cube 39">
            <a:extLst>
              <a:ext uri="{FF2B5EF4-FFF2-40B4-BE49-F238E27FC236}">
                <a16:creationId xmlns:a16="http://schemas.microsoft.com/office/drawing/2014/main" id="{A462C7EC-FE09-4061-B768-8FEA991E063E}"/>
              </a:ext>
            </a:extLst>
          </p:cNvPr>
          <p:cNvSpPr/>
          <p:nvPr/>
        </p:nvSpPr>
        <p:spPr>
          <a:xfrm>
            <a:off x="1517925" y="118473"/>
            <a:ext cx="2079602" cy="2002261"/>
          </a:xfrm>
          <a:prstGeom prst="cube">
            <a:avLst>
              <a:gd name="adj" fmla="val 52480"/>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9506A4F-EC36-4EF2-AD35-CC68F83D3D45}"/>
              </a:ext>
            </a:extLst>
          </p:cNvPr>
          <p:cNvCxnSpPr>
            <a:cxnSpLocks/>
          </p:cNvCxnSpPr>
          <p:nvPr/>
        </p:nvCxnSpPr>
        <p:spPr>
          <a:xfrm>
            <a:off x="4081782" y="1428995"/>
            <a:ext cx="811677" cy="0"/>
          </a:xfrm>
          <a:prstGeom prst="straightConnector1">
            <a:avLst/>
          </a:prstGeom>
          <a:noFill/>
          <a:ln w="1270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A213C-0BE2-4DB3-B58F-67D44BF87F07}"/>
                  </a:ext>
                </a:extLst>
              </p:cNvPr>
              <p:cNvSpPr txBox="1"/>
              <p:nvPr/>
            </p:nvSpPr>
            <p:spPr>
              <a:xfrm>
                <a:off x="3563888" y="428901"/>
                <a:ext cx="1602928" cy="1938992"/>
              </a:xfrm>
              <a:prstGeom prst="rect">
                <a:avLst/>
              </a:prstGeom>
              <a:noFill/>
            </p:spPr>
            <p:txBody>
              <a:bodyPr wrap="square" rtlCol="0">
                <a:spAutoFit/>
              </a:bodyPr>
              <a:lstStyle/>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CONV</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32,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5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192</a:t>
                </a:r>
              </a:p>
              <a:p>
                <a:pPr algn="ctr" fontAlgn="auto">
                  <a:spcBef>
                    <a:spcPts val="0"/>
                  </a:spcBef>
                  <a:spcAft>
                    <a:spcPts val="0"/>
                  </a:spcAft>
                </a:pPr>
                <a:r>
                  <a:rPr lang="en-US" sz="2000" dirty="0">
                    <a:solidFill>
                      <a:prstClr val="black"/>
                    </a:solidFill>
                    <a:latin typeface="Century Schoolbook" charset="0"/>
                    <a:ea typeface="Century Schoolbook" charset="0"/>
                    <a:cs typeface="Century Schoolbook" charset="0"/>
                  </a:rPr>
                  <a:t>Same padding (</a:t>
                </a:r>
                <a14:m>
                  <m:oMath xmlns:m="http://schemas.openxmlformats.org/officeDocument/2006/math">
                    <m:r>
                      <a:rPr lang="en-US" sz="2000" b="0" i="1" smtClean="0">
                        <a:solidFill>
                          <a:prstClr val="black"/>
                        </a:solidFill>
                        <a:latin typeface="Cambria Math" panose="02040503050406030204" pitchFamily="18" charset="0"/>
                        <a:ea typeface="Century Schoolbook" charset="0"/>
                        <a:cs typeface="Century Schoolbook" charset="0"/>
                      </a:rPr>
                      <m:t>𝑃</m:t>
                    </m:r>
                    <m:r>
                      <a:rPr lang="en-US" sz="2000" b="0" i="1" smtClean="0">
                        <a:solidFill>
                          <a:prstClr val="black"/>
                        </a:solidFill>
                        <a:latin typeface="Cambria Math" panose="02040503050406030204" pitchFamily="18" charset="0"/>
                        <a:ea typeface="Century Schoolbook" charset="0"/>
                        <a:cs typeface="Century Schoolbook" charset="0"/>
                      </a:rPr>
                      <m:t>=2</m:t>
                    </m:r>
                  </m:oMath>
                </a14:m>
                <a:r>
                  <a:rPr lang="en-US" sz="2000" dirty="0">
                    <a:solidFill>
                      <a:prstClr val="black"/>
                    </a:solidFill>
                    <a:latin typeface="Century Schoolbook" charset="0"/>
                    <a:ea typeface="Century Schoolbook" charset="0"/>
                    <a:cs typeface="Century Schoolbook" charset="0"/>
                  </a:rPr>
                  <a:t>)</a:t>
                </a:r>
              </a:p>
            </p:txBody>
          </p:sp>
        </mc:Choice>
        <mc:Fallback xmlns="">
          <p:sp>
            <p:nvSpPr>
              <p:cNvPr id="42" name="TextBox 41">
                <a:extLst>
                  <a:ext uri="{FF2B5EF4-FFF2-40B4-BE49-F238E27FC236}">
                    <a16:creationId xmlns:a16="http://schemas.microsoft.com/office/drawing/2014/main" id="{6A4A213C-0BE2-4DB3-B58F-67D44BF87F07}"/>
                  </a:ext>
                </a:extLst>
              </p:cNvPr>
              <p:cNvSpPr txBox="1">
                <a:spLocks noRot="1" noChangeAspect="1" noMove="1" noResize="1" noEditPoints="1" noAdjustHandles="1" noChangeArrowheads="1" noChangeShapeType="1" noTextEdit="1"/>
              </p:cNvSpPr>
              <p:nvPr/>
            </p:nvSpPr>
            <p:spPr>
              <a:xfrm>
                <a:off x="3563888" y="428901"/>
                <a:ext cx="1602928" cy="1938992"/>
              </a:xfrm>
              <a:prstGeom prst="rect">
                <a:avLst/>
              </a:prstGeom>
              <a:blipFill>
                <a:blip r:embed="rId9"/>
                <a:stretch>
                  <a:fillRect l="-1901" t="-1572" r="-1521" b="-4717"/>
                </a:stretch>
              </a:blipFill>
            </p:spPr>
            <p:txBody>
              <a:bodyPr/>
              <a:lstStyle/>
              <a:p>
                <a:r>
                  <a:rPr lang="en-SE">
                    <a:noFill/>
                  </a:rPr>
                  <a:t> </a:t>
                </a:r>
              </a:p>
            </p:txBody>
          </p:sp>
        </mc:Fallback>
      </mc:AlternateContent>
      <p:sp>
        <p:nvSpPr>
          <p:cNvPr id="43" name="Cube 42">
            <a:extLst>
              <a:ext uri="{FF2B5EF4-FFF2-40B4-BE49-F238E27FC236}">
                <a16:creationId xmlns:a16="http://schemas.microsoft.com/office/drawing/2014/main" id="{6FC750BA-BE29-47ED-A10A-E2D6A7681509}"/>
              </a:ext>
            </a:extLst>
          </p:cNvPr>
          <p:cNvSpPr/>
          <p:nvPr/>
        </p:nvSpPr>
        <p:spPr>
          <a:xfrm>
            <a:off x="5174981" y="484051"/>
            <a:ext cx="1519018" cy="1414239"/>
          </a:xfrm>
          <a:prstGeom prst="cube">
            <a:avLst>
              <a:gd name="adj" fmla="val 3861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136C63-334F-48BD-B29A-14591E9FE6A9}"/>
                  </a:ext>
                </a:extLst>
              </p:cNvPr>
              <p:cNvSpPr txBox="1"/>
              <p:nvPr/>
            </p:nvSpPr>
            <p:spPr>
              <a:xfrm>
                <a:off x="5195545" y="2071161"/>
                <a:ext cx="1714138" cy="400110"/>
              </a:xfrm>
              <a:prstGeom prst="rect">
                <a:avLst/>
              </a:prstGeom>
              <a:noFill/>
            </p:spPr>
            <p:txBody>
              <a:bodyPr wrap="square" rtlCol="0">
                <a:spAutoFit/>
              </a:bodyPr>
              <a:lstStyle/>
              <a:p>
                <a:pPr fontAlgn="auto">
                  <a:spcBef>
                    <a:spcPts val="0"/>
                  </a:spcBef>
                  <a:spcAft>
                    <a:spcPts val="0"/>
                  </a:spcAft>
                </a:pPr>
                <a:r>
                  <a:rPr lang="en-US" sz="2000" dirty="0">
                    <a:solidFill>
                      <a:prstClr val="black"/>
                    </a:solidFill>
                    <a:latin typeface="Century Schoolbook" charset="0"/>
                    <a:ea typeface="Century Schoolbook" charset="0"/>
                    <a:cs typeface="Century Schoolbook" charset="0"/>
                  </a:rPr>
                  <a:t>28 </a:t>
                </a:r>
                <a14:m>
                  <m:oMath xmlns:m="http://schemas.openxmlformats.org/officeDocument/2006/math">
                    <m:r>
                      <a:rPr lang="en-US" sz="2000" i="1" smtClean="0">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28 </a:t>
                </a:r>
                <a14:m>
                  <m:oMath xmlns:m="http://schemas.openxmlformats.org/officeDocument/2006/math">
                    <m:r>
                      <a:rPr lang="en-US" sz="2000" i="1">
                        <a:solidFill>
                          <a:prstClr val="black"/>
                        </a:solidFill>
                        <a:latin typeface="Cambria Math" charset="0"/>
                        <a:ea typeface="Century Schoolbook" charset="0"/>
                        <a:cs typeface="Century Schoolbook" charset="0"/>
                      </a:rPr>
                      <m:t>×</m:t>
                    </m:r>
                  </m:oMath>
                </a14:m>
                <a:r>
                  <a:rPr lang="en-US" sz="2000" dirty="0">
                    <a:solidFill>
                      <a:prstClr val="black"/>
                    </a:solidFill>
                    <a:latin typeface="Century Schoolbook" charset="0"/>
                    <a:ea typeface="Century Schoolbook" charset="0"/>
                    <a:cs typeface="Century Schoolbook" charset="0"/>
                  </a:rPr>
                  <a:t> 32</a:t>
                </a:r>
              </a:p>
            </p:txBody>
          </p:sp>
        </mc:Choice>
        <mc:Fallback xmlns="">
          <p:sp>
            <p:nvSpPr>
              <p:cNvPr id="44" name="TextBox 43">
                <a:extLst>
                  <a:ext uri="{FF2B5EF4-FFF2-40B4-BE49-F238E27FC236}">
                    <a16:creationId xmlns:a16="http://schemas.microsoft.com/office/drawing/2014/main" id="{9E136C63-334F-48BD-B29A-14591E9FE6A9}"/>
                  </a:ext>
                </a:extLst>
              </p:cNvPr>
              <p:cNvSpPr txBox="1">
                <a:spLocks noRot="1" noChangeAspect="1" noMove="1" noResize="1" noEditPoints="1" noAdjustHandles="1" noChangeArrowheads="1" noChangeShapeType="1" noTextEdit="1"/>
              </p:cNvSpPr>
              <p:nvPr/>
            </p:nvSpPr>
            <p:spPr>
              <a:xfrm>
                <a:off x="5195545" y="2071161"/>
                <a:ext cx="1714138" cy="400110"/>
              </a:xfrm>
              <a:prstGeom prst="rect">
                <a:avLst/>
              </a:prstGeom>
              <a:blipFill>
                <a:blip r:embed="rId10"/>
                <a:stretch>
                  <a:fillRect l="-3559" t="-9231" r="-1779" b="-2769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D0514E27-BE57-4F16-A23E-4391D3F508CE}"/>
                  </a:ext>
                </a:extLst>
              </p:cNvPr>
              <p:cNvSpPr txBox="1">
                <a:spLocks/>
              </p:cNvSpPr>
              <p:nvPr/>
            </p:nvSpPr>
            <p:spPr bwMode="auto">
              <a:xfrm>
                <a:off x="323529" y="5754870"/>
                <a:ext cx="8436328" cy="9864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dirty="0"/>
                  <a:t>With the bottleneck layer: No. params: </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∗192</m:t>
                    </m:r>
                    <m:r>
                      <a:rPr lang="en-US" sz="2000" b="0" i="1" smtClean="0">
                        <a:latin typeface="Cambria Math" panose="02040503050406030204" pitchFamily="18" charset="0"/>
                      </a:rPr>
                      <m:t>∗</m:t>
                    </m:r>
                    <m:r>
                      <a:rPr lang="en-US" sz="2000">
                        <a:latin typeface="Cambria Math" panose="02040503050406030204" pitchFamily="18" charset="0"/>
                      </a:rPr>
                      <m:t>16</m:t>
                    </m:r>
                    <m:r>
                      <a:rPr lang="en-US" sz="2000" b="0" i="1" smtClean="0">
                        <a:latin typeface="Cambria Math" panose="02040503050406030204" pitchFamily="18" charset="0"/>
                      </a:rPr>
                      <m:t>+5∗5∗16∗</m:t>
                    </m:r>
                    <m:r>
                      <a:rPr lang="en-US" sz="2000" i="1">
                        <a:latin typeface="Cambria Math" panose="02040503050406030204" pitchFamily="18" charset="0"/>
                      </a:rPr>
                      <m:t>32=15</m:t>
                    </m:r>
                    <m:r>
                      <a:rPr lang="en-US" sz="2000" b="0" i="1" smtClean="0">
                        <a:latin typeface="Cambria Math" panose="02040503050406030204" pitchFamily="18" charset="0"/>
                      </a:rPr>
                      <m:t>872</m:t>
                    </m:r>
                  </m:oMath>
                </a14:m>
                <a:r>
                  <a:rPr lang="en-US" sz="2000" dirty="0"/>
                  <a:t>; </a:t>
                </a:r>
                <a:r>
                  <a:rPr lang="en-US" sz="2000" kern="0" dirty="0"/>
                  <a:t> No. multiplications: </a:t>
                </a:r>
                <a14:m>
                  <m:oMath xmlns:m="http://schemas.openxmlformats.org/officeDocument/2006/math">
                    <m:r>
                      <a:rPr lang="en-US" sz="2000" i="1">
                        <a:latin typeface="Cambria Math" panose="02040503050406030204" pitchFamily="18" charset="0"/>
                      </a:rPr>
                      <m:t>1∗1</m:t>
                    </m:r>
                    <m:r>
                      <a:rPr lang="en-US" sz="2000" b="0" i="1" smtClean="0">
                        <a:latin typeface="Cambria Math" panose="02040503050406030204" pitchFamily="18" charset="0"/>
                      </a:rPr>
                      <m:t>∗</m:t>
                    </m:r>
                    <m:r>
                      <a:rPr lang="en-US" sz="2000" i="1" kern="0" smtClean="0">
                        <a:latin typeface="Cambria Math" panose="02040503050406030204" pitchFamily="18" charset="0"/>
                      </a:rPr>
                      <m:t>192</m:t>
                    </m:r>
                    <m:r>
                      <a:rPr lang="en-US" sz="2000" b="0" i="1" kern="0" smtClean="0">
                        <a:latin typeface="Cambria Math" panose="02040503050406030204" pitchFamily="18" charset="0"/>
                      </a:rPr>
                      <m:t>∗16∗</m:t>
                    </m:r>
                    <m:r>
                      <a:rPr lang="en-US" sz="2000" kern="0">
                        <a:latin typeface="Cambria Math" panose="02040503050406030204" pitchFamily="18" charset="0"/>
                      </a:rPr>
                      <m:t>28∗28</m:t>
                    </m:r>
                    <m:r>
                      <a:rPr lang="en-US" sz="2000" b="0" i="1" kern="0" smtClean="0">
                        <a:latin typeface="Cambria Math" panose="02040503050406030204" pitchFamily="18" charset="0"/>
                      </a:rPr>
                      <m:t>+5∗5∗16∗</m:t>
                    </m:r>
                    <m:r>
                      <a:rPr lang="en-US" sz="2000" kern="0">
                        <a:latin typeface="Cambria Math" panose="02040503050406030204" pitchFamily="18" charset="0"/>
                      </a:rPr>
                      <m:t>32∗28∗28</m:t>
                    </m:r>
                    <m:r>
                      <a:rPr lang="en-US" sz="2000" i="1" kern="0" smtClean="0">
                        <a:latin typeface="Cambria Math" panose="02040503050406030204" pitchFamily="18" charset="0"/>
                      </a:rPr>
                      <m:t>=12</m:t>
                    </m:r>
                    <m:r>
                      <a:rPr lang="en-US" sz="2000" b="0" i="1" kern="0" smtClean="0">
                        <a:latin typeface="Cambria Math" panose="02040503050406030204" pitchFamily="18" charset="0"/>
                      </a:rPr>
                      <m:t>.4</m:t>
                    </m:r>
                  </m:oMath>
                </a14:m>
                <a:r>
                  <a:rPr lang="en-US" sz="2000" kern="0" dirty="0"/>
                  <a:t>M</a:t>
                </a:r>
                <a:endParaRPr lang="en-SE" sz="2000" kern="0" dirty="0"/>
              </a:p>
            </p:txBody>
          </p:sp>
        </mc:Choice>
        <mc:Fallback xmlns="">
          <p:sp>
            <p:nvSpPr>
              <p:cNvPr id="53" name="Content Placeholder 2">
                <a:extLst>
                  <a:ext uri="{FF2B5EF4-FFF2-40B4-BE49-F238E27FC236}">
                    <a16:creationId xmlns:a16="http://schemas.microsoft.com/office/drawing/2014/main" id="{D0514E27-BE57-4F16-A23E-4391D3F508CE}"/>
                  </a:ext>
                </a:extLst>
              </p:cNvPr>
              <p:cNvSpPr txBox="1">
                <a:spLocks noRot="1" noChangeAspect="1" noMove="1" noResize="1" noEditPoints="1" noAdjustHandles="1" noChangeArrowheads="1" noChangeShapeType="1" noTextEdit="1"/>
              </p:cNvSpPr>
              <p:nvPr/>
            </p:nvSpPr>
            <p:spPr bwMode="auto">
              <a:xfrm>
                <a:off x="323529" y="5754870"/>
                <a:ext cx="8436328" cy="986498"/>
              </a:xfrm>
              <a:prstGeom prst="rect">
                <a:avLst/>
              </a:prstGeom>
              <a:blipFill>
                <a:blip r:embed="rId11"/>
                <a:stretch>
                  <a:fillRect l="-650" t="-2469" b="-135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21122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p:bldP spid="19" grpId="0" animBg="1"/>
      <p:bldP spid="20" grpId="0"/>
      <p:bldP spid="22" grpId="0"/>
      <p:bldP spid="23" grpId="0" animBg="1"/>
      <p:bldP spid="24" grpId="0"/>
      <p:bldP spid="39" grpId="0"/>
      <p:bldP spid="40" grpId="0" animBg="1"/>
      <p:bldP spid="42" grpId="0"/>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1430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709684" y="2499775"/>
            <a:ext cx="7724631" cy="41044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65DF-1878-46CD-BA69-FA0D2759C780}"/>
              </a:ext>
            </a:extLst>
          </p:cNvPr>
          <p:cNvSpPr>
            <a:spLocks noGrp="1"/>
          </p:cNvSpPr>
          <p:nvPr>
            <p:ph type="title"/>
          </p:nvPr>
        </p:nvSpPr>
        <p:spPr>
          <a:xfrm>
            <a:off x="457200" y="188640"/>
            <a:ext cx="8229600" cy="868362"/>
          </a:xfrm>
        </p:spPr>
        <p:txBody>
          <a:bodyPr/>
          <a:lstStyle/>
          <a:p>
            <a:r>
              <a:rPr lang="en-US" sz="2800" dirty="0" err="1"/>
              <a:t>Xception</a:t>
            </a:r>
            <a:r>
              <a:rPr lang="en-US" sz="2800" dirty="0"/>
              <a:t> [Chollet 2017] </a:t>
            </a:r>
            <a:r>
              <a:rPr lang="en-US" sz="2800" dirty="0" err="1"/>
              <a:t>MobileNets</a:t>
            </a:r>
            <a:r>
              <a:rPr lang="en-US" sz="2800" dirty="0"/>
              <a:t> [Howard et al. 2017] : </a:t>
            </a:r>
            <a:r>
              <a:rPr lang="en-US" sz="2800" dirty="0" err="1"/>
              <a:t>Depthwise</a:t>
            </a:r>
            <a:r>
              <a:rPr lang="en-US" sz="2800" dirty="0"/>
              <a:t> Separable Convolution</a:t>
            </a:r>
            <a:endParaRPr lang="en-SE" sz="2800" dirty="0"/>
          </a:p>
        </p:txBody>
      </p:sp>
      <p:sp>
        <p:nvSpPr>
          <p:cNvPr id="3" name="Content Placeholder 2">
            <a:extLst>
              <a:ext uri="{FF2B5EF4-FFF2-40B4-BE49-F238E27FC236}">
                <a16:creationId xmlns:a16="http://schemas.microsoft.com/office/drawing/2014/main" id="{91A00EB5-B2B5-4FF1-BC78-EC00F00A7B5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457436-E1FF-4347-A803-A445987FC3A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2050" name="Picture 2" descr="conv-std">
            <a:extLst>
              <a:ext uri="{FF2B5EF4-FFF2-40B4-BE49-F238E27FC236}">
                <a16:creationId xmlns:a16="http://schemas.microsoft.com/office/drawing/2014/main" id="{D38E3B37-7657-415C-8772-4B046255B0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81" y="1355941"/>
            <a:ext cx="3961978" cy="2079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thwise-conv">
            <a:extLst>
              <a:ext uri="{FF2B5EF4-FFF2-40B4-BE49-F238E27FC236}">
                <a16:creationId xmlns:a16="http://schemas.microsoft.com/office/drawing/2014/main" id="{808BEFB8-E85F-42E6-985B-2BEA326D7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722" y="1305874"/>
            <a:ext cx="4822317" cy="1891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intwise-conv">
            <a:extLst>
              <a:ext uri="{FF2B5EF4-FFF2-40B4-BE49-F238E27FC236}">
                <a16:creationId xmlns:a16="http://schemas.microsoft.com/office/drawing/2014/main" id="{9074C86B-92C7-4322-878A-8D46A4CC2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620" y="3618766"/>
            <a:ext cx="5216652" cy="2148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A4285-20DE-4E4B-AA6A-672C52D986DD}"/>
              </a:ext>
            </a:extLst>
          </p:cNvPr>
          <p:cNvSpPr txBox="1"/>
          <p:nvPr/>
        </p:nvSpPr>
        <p:spPr>
          <a:xfrm>
            <a:off x="377227" y="3565465"/>
            <a:ext cx="3315041" cy="646331"/>
          </a:xfrm>
          <a:prstGeom prst="rect">
            <a:avLst/>
          </a:prstGeom>
          <a:noFill/>
        </p:spPr>
        <p:txBody>
          <a:bodyPr wrap="square" rtlCol="0">
            <a:spAutoFit/>
          </a:bodyPr>
          <a:lstStyle/>
          <a:p>
            <a:r>
              <a:rPr lang="en-US" dirty="0"/>
              <a:t>Each filter is convolved with all input channels</a:t>
            </a:r>
            <a:endParaRPr lang="en-SE" dirty="0"/>
          </a:p>
        </p:txBody>
      </p:sp>
      <p:sp>
        <p:nvSpPr>
          <p:cNvPr id="9" name="TextBox 8">
            <a:extLst>
              <a:ext uri="{FF2B5EF4-FFF2-40B4-BE49-F238E27FC236}">
                <a16:creationId xmlns:a16="http://schemas.microsoft.com/office/drawing/2014/main" id="{40943785-1EBB-4156-8A26-C3D8A16563AD}"/>
              </a:ext>
            </a:extLst>
          </p:cNvPr>
          <p:cNvSpPr txBox="1"/>
          <p:nvPr/>
        </p:nvSpPr>
        <p:spPr>
          <a:xfrm>
            <a:off x="4716910" y="6302523"/>
            <a:ext cx="372409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err="1"/>
              <a:t>Depthwise</a:t>
            </a:r>
            <a:r>
              <a:rPr lang="en-US" dirty="0"/>
              <a:t> Separable Convolution:</a:t>
            </a:r>
            <a:endParaRPr lang="en-SE" dirty="0"/>
          </a:p>
        </p:txBody>
      </p:sp>
      <p:sp>
        <p:nvSpPr>
          <p:cNvPr id="6" name="TextBox 5">
            <a:extLst>
              <a:ext uri="{FF2B5EF4-FFF2-40B4-BE49-F238E27FC236}">
                <a16:creationId xmlns:a16="http://schemas.microsoft.com/office/drawing/2014/main" id="{8493BF25-EBD9-4409-A30D-F3DDE7E5C446}"/>
              </a:ext>
            </a:extLst>
          </p:cNvPr>
          <p:cNvSpPr txBox="1"/>
          <p:nvPr/>
        </p:nvSpPr>
        <p:spPr>
          <a:xfrm>
            <a:off x="4101357" y="3143851"/>
            <a:ext cx="4903907" cy="369332"/>
          </a:xfrm>
          <a:prstGeom prst="rect">
            <a:avLst/>
          </a:prstGeom>
          <a:noFill/>
        </p:spPr>
        <p:txBody>
          <a:bodyPr wrap="none" rtlCol="0">
            <a:spAutoFit/>
          </a:bodyPr>
          <a:lstStyle/>
          <a:p>
            <a:r>
              <a:rPr lang="en-US" dirty="0"/>
              <a:t>Each filter is convolved with one input channel</a:t>
            </a:r>
            <a:endParaRPr lang="en-SE" dirty="0"/>
          </a:p>
        </p:txBody>
      </p:sp>
      <p:sp>
        <p:nvSpPr>
          <p:cNvPr id="11" name="TextBox 10">
            <a:extLst>
              <a:ext uri="{FF2B5EF4-FFF2-40B4-BE49-F238E27FC236}">
                <a16:creationId xmlns:a16="http://schemas.microsoft.com/office/drawing/2014/main" id="{08353962-F485-4D5E-833C-6353559A98F3}"/>
              </a:ext>
            </a:extLst>
          </p:cNvPr>
          <p:cNvSpPr txBox="1"/>
          <p:nvPr/>
        </p:nvSpPr>
        <p:spPr>
          <a:xfrm>
            <a:off x="4716910" y="5812374"/>
            <a:ext cx="3672800" cy="369332"/>
          </a:xfrm>
          <a:prstGeom prst="rect">
            <a:avLst/>
          </a:prstGeom>
          <a:noFill/>
        </p:spPr>
        <p:txBody>
          <a:bodyPr wrap="none" rtlCol="0">
            <a:spAutoFit/>
          </a:bodyPr>
          <a:lstStyle/>
          <a:p>
            <a:r>
              <a:rPr lang="en-US" dirty="0"/>
              <a:t>Followed by pointwise convolution</a:t>
            </a:r>
            <a:endParaRPr lang="en-SE" dirty="0"/>
          </a:p>
        </p:txBody>
      </p:sp>
      <p:sp>
        <p:nvSpPr>
          <p:cNvPr id="13" name="TextBox 12">
            <a:extLst>
              <a:ext uri="{FF2B5EF4-FFF2-40B4-BE49-F238E27FC236}">
                <a16:creationId xmlns:a16="http://schemas.microsoft.com/office/drawing/2014/main" id="{E6E6ECE2-5A3A-45FB-B9BE-D149F7848CF1}"/>
              </a:ext>
            </a:extLst>
          </p:cNvPr>
          <p:cNvSpPr txBox="1"/>
          <p:nvPr/>
        </p:nvSpPr>
        <p:spPr>
          <a:xfrm>
            <a:off x="806208" y="4211796"/>
            <a:ext cx="231460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a:t>Regular Convolution</a:t>
            </a:r>
          </a:p>
        </p:txBody>
      </p:sp>
      <p:sp>
        <p:nvSpPr>
          <p:cNvPr id="14" name="TextBox 13">
            <a:extLst>
              <a:ext uri="{FF2B5EF4-FFF2-40B4-BE49-F238E27FC236}">
                <a16:creationId xmlns:a16="http://schemas.microsoft.com/office/drawing/2014/main" id="{05DFC5C2-9C5B-42A1-92A4-6B33A7D9B647}"/>
              </a:ext>
            </a:extLst>
          </p:cNvPr>
          <p:cNvSpPr txBox="1"/>
          <p:nvPr/>
        </p:nvSpPr>
        <p:spPr>
          <a:xfrm>
            <a:off x="76200" y="5088359"/>
            <a:ext cx="4744990" cy="1569660"/>
          </a:xfrm>
          <a:prstGeom prst="rect">
            <a:avLst/>
          </a:prstGeom>
          <a:noFill/>
        </p:spPr>
        <p:txBody>
          <a:bodyPr wrap="square">
            <a:spAutoFit/>
          </a:bodyPr>
          <a:lstStyle/>
          <a:p>
            <a:r>
              <a:rPr lang="en-US" sz="1600" dirty="0"/>
              <a:t>The intermediate feature maps serve as bottleneck to reduce number of parameters and computation load</a:t>
            </a:r>
          </a:p>
          <a:p>
            <a:r>
              <a:rPr lang="en-US" sz="1600" dirty="0"/>
              <a:t>(Optional) </a:t>
            </a:r>
            <a:r>
              <a:rPr lang="en-US" sz="1600" dirty="0" err="1"/>
              <a:t>Depthwise</a:t>
            </a:r>
            <a:r>
              <a:rPr lang="en-US" sz="1600" dirty="0"/>
              <a:t> Separable Convolution - A FASTER CONVOLUTION! https://www.youtube.com/watch?v=T7o3xvJLuHk </a:t>
            </a:r>
          </a:p>
        </p:txBody>
      </p:sp>
    </p:spTree>
    <p:extLst>
      <p:ext uri="{BB962C8B-B14F-4D97-AF65-F5344CB8AC3E}">
        <p14:creationId xmlns:p14="http://schemas.microsoft.com/office/powerpoint/2010/main" val="157665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05B6-F415-4350-B05D-112A68FE89ED}"/>
              </a:ext>
            </a:extLst>
          </p:cNvPr>
          <p:cNvSpPr>
            <a:spLocks noGrp="1"/>
          </p:cNvSpPr>
          <p:nvPr>
            <p:ph type="title"/>
          </p:nvPr>
        </p:nvSpPr>
        <p:spPr/>
        <p:txBody>
          <a:bodyPr/>
          <a:lstStyle/>
          <a:p>
            <a:r>
              <a:rPr lang="en-US" dirty="0"/>
              <a:t>Example: Regular Convolution</a:t>
            </a:r>
            <a:endParaRPr lang="en-SE" dirty="0"/>
          </a:p>
        </p:txBody>
      </p:sp>
      <p:sp>
        <p:nvSpPr>
          <p:cNvPr id="3" name="Content Placeholder 2">
            <a:extLst>
              <a:ext uri="{FF2B5EF4-FFF2-40B4-BE49-F238E27FC236}">
                <a16:creationId xmlns:a16="http://schemas.microsoft.com/office/drawing/2014/main" id="{C2A35609-F352-429B-B644-0BD518013685}"/>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28D3E07-2C94-4EEB-AFE6-47CA5DA8C91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graphicFrame>
        <p:nvGraphicFramePr>
          <p:cNvPr id="5" name="表格 4">
            <a:extLst>
              <a:ext uri="{FF2B5EF4-FFF2-40B4-BE49-F238E27FC236}">
                <a16:creationId xmlns:a16="http://schemas.microsoft.com/office/drawing/2014/main" id="{C53935B5-8F8F-47FE-9489-CE0B8053F2D0}"/>
              </a:ext>
            </a:extLst>
          </p:cNvPr>
          <p:cNvGraphicFramePr>
            <a:graphicFrameLocks noGrp="1"/>
          </p:cNvGraphicFramePr>
          <p:nvPr>
            <p:extLst>
              <p:ext uri="{D42A27DB-BD31-4B8C-83A1-F6EECF244321}">
                <p14:modId xmlns:p14="http://schemas.microsoft.com/office/powerpoint/2010/main" val="1091963170"/>
              </p:ext>
            </p:extLst>
          </p:nvPr>
        </p:nvGraphicFramePr>
        <p:xfrm>
          <a:off x="840155" y="2576058"/>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extLst>
                  <a:ext uri="{0D108BD9-81ED-4DB2-BD59-A6C34878D82A}">
                    <a16:rowId xmlns:a16="http://schemas.microsoft.com/office/drawing/2014/main" val="287732082"/>
                  </a:ext>
                </a:extLst>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extLst>
                  <a:ext uri="{0D108BD9-81ED-4DB2-BD59-A6C34878D82A}">
                    <a16:rowId xmlns:a16="http://schemas.microsoft.com/office/drawing/2014/main" val="1325822981"/>
                  </a:ext>
                </a:extLst>
              </a:tr>
            </a:tbl>
          </a:graphicData>
        </a:graphic>
      </p:graphicFrame>
      <p:graphicFrame>
        <p:nvGraphicFramePr>
          <p:cNvPr id="6" name="表格 9">
            <a:extLst>
              <a:ext uri="{FF2B5EF4-FFF2-40B4-BE49-F238E27FC236}">
                <a16:creationId xmlns:a16="http://schemas.microsoft.com/office/drawing/2014/main" id="{AAD5791C-8CC9-4A8B-AF17-9F8E5178B112}"/>
              </a:ext>
            </a:extLst>
          </p:cNvPr>
          <p:cNvGraphicFramePr>
            <a:graphicFrameLocks noGrp="1"/>
          </p:cNvGraphicFramePr>
          <p:nvPr>
            <p:extLst>
              <p:ext uri="{D42A27DB-BD31-4B8C-83A1-F6EECF244321}">
                <p14:modId xmlns:p14="http://schemas.microsoft.com/office/powerpoint/2010/main" val="1741695362"/>
              </p:ext>
            </p:extLst>
          </p:nvPr>
        </p:nvGraphicFramePr>
        <p:xfrm>
          <a:off x="4098057" y="11247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7" name="表格 10">
            <a:extLst>
              <a:ext uri="{FF2B5EF4-FFF2-40B4-BE49-F238E27FC236}">
                <a16:creationId xmlns:a16="http://schemas.microsoft.com/office/drawing/2014/main" id="{9206D5B4-5E8E-473D-BFD7-3E02197950A4}"/>
              </a:ext>
            </a:extLst>
          </p:cNvPr>
          <p:cNvGraphicFramePr>
            <a:graphicFrameLocks noGrp="1"/>
          </p:cNvGraphicFramePr>
          <p:nvPr>
            <p:extLst>
              <p:ext uri="{D42A27DB-BD31-4B8C-83A1-F6EECF244321}">
                <p14:modId xmlns:p14="http://schemas.microsoft.com/office/powerpoint/2010/main" val="1478647638"/>
              </p:ext>
            </p:extLst>
          </p:nvPr>
        </p:nvGraphicFramePr>
        <p:xfrm>
          <a:off x="4250457" y="1277144"/>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8" name="表格 12">
            <a:extLst>
              <a:ext uri="{FF2B5EF4-FFF2-40B4-BE49-F238E27FC236}">
                <a16:creationId xmlns:a16="http://schemas.microsoft.com/office/drawing/2014/main" id="{DAB81FF2-66AD-4507-A0B6-F33A60EC3FC0}"/>
              </a:ext>
            </a:extLst>
          </p:cNvPr>
          <p:cNvGraphicFramePr>
            <a:graphicFrameLocks noGrp="1"/>
          </p:cNvGraphicFramePr>
          <p:nvPr>
            <p:extLst>
              <p:ext uri="{D42A27DB-BD31-4B8C-83A1-F6EECF244321}">
                <p14:modId xmlns:p14="http://schemas.microsoft.com/office/powerpoint/2010/main" val="1138295588"/>
              </p:ext>
            </p:extLst>
          </p:nvPr>
        </p:nvGraphicFramePr>
        <p:xfrm>
          <a:off x="4098057" y="25813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9" name="表格 13">
            <a:extLst>
              <a:ext uri="{FF2B5EF4-FFF2-40B4-BE49-F238E27FC236}">
                <a16:creationId xmlns:a16="http://schemas.microsoft.com/office/drawing/2014/main" id="{3B717528-DA89-4BC2-B2DB-BE665742AD81}"/>
              </a:ext>
            </a:extLst>
          </p:cNvPr>
          <p:cNvGraphicFramePr>
            <a:graphicFrameLocks noGrp="1"/>
          </p:cNvGraphicFramePr>
          <p:nvPr>
            <p:extLst>
              <p:ext uri="{D42A27DB-BD31-4B8C-83A1-F6EECF244321}">
                <p14:modId xmlns:p14="http://schemas.microsoft.com/office/powerpoint/2010/main" val="2202263851"/>
              </p:ext>
            </p:extLst>
          </p:nvPr>
        </p:nvGraphicFramePr>
        <p:xfrm>
          <a:off x="4250457" y="2733717"/>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0" name="表格 14">
            <a:extLst>
              <a:ext uri="{FF2B5EF4-FFF2-40B4-BE49-F238E27FC236}">
                <a16:creationId xmlns:a16="http://schemas.microsoft.com/office/drawing/2014/main" id="{7D30EFAE-587F-40DD-B86A-ABF2E6845C1F}"/>
              </a:ext>
            </a:extLst>
          </p:cNvPr>
          <p:cNvGraphicFramePr>
            <a:graphicFrameLocks noGrp="1"/>
          </p:cNvGraphicFramePr>
          <p:nvPr>
            <p:extLst>
              <p:ext uri="{D42A27DB-BD31-4B8C-83A1-F6EECF244321}">
                <p14:modId xmlns:p14="http://schemas.microsoft.com/office/powerpoint/2010/main" val="1173992473"/>
              </p:ext>
            </p:extLst>
          </p:nvPr>
        </p:nvGraphicFramePr>
        <p:xfrm>
          <a:off x="4097138" y="40566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1" name="表格 15">
            <a:extLst>
              <a:ext uri="{FF2B5EF4-FFF2-40B4-BE49-F238E27FC236}">
                <a16:creationId xmlns:a16="http://schemas.microsoft.com/office/drawing/2014/main" id="{1985F693-518E-4856-9BE6-1583F97DF5D0}"/>
              </a:ext>
            </a:extLst>
          </p:cNvPr>
          <p:cNvGraphicFramePr>
            <a:graphicFrameLocks noGrp="1"/>
          </p:cNvGraphicFramePr>
          <p:nvPr>
            <p:extLst>
              <p:ext uri="{D42A27DB-BD31-4B8C-83A1-F6EECF244321}">
                <p14:modId xmlns:p14="http://schemas.microsoft.com/office/powerpoint/2010/main" val="2229998501"/>
              </p:ext>
            </p:extLst>
          </p:nvPr>
        </p:nvGraphicFramePr>
        <p:xfrm>
          <a:off x="4249538" y="4209008"/>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2" name="表格 16">
            <a:extLst>
              <a:ext uri="{FF2B5EF4-FFF2-40B4-BE49-F238E27FC236}">
                <a16:creationId xmlns:a16="http://schemas.microsoft.com/office/drawing/2014/main" id="{0C3ED869-1708-4803-86D9-98543568C70D}"/>
              </a:ext>
            </a:extLst>
          </p:cNvPr>
          <p:cNvGraphicFramePr>
            <a:graphicFrameLocks noGrp="1"/>
          </p:cNvGraphicFramePr>
          <p:nvPr>
            <p:extLst>
              <p:ext uri="{D42A27DB-BD31-4B8C-83A1-F6EECF244321}">
                <p14:modId xmlns:p14="http://schemas.microsoft.com/office/powerpoint/2010/main" val="216878"/>
              </p:ext>
            </p:extLst>
          </p:nvPr>
        </p:nvGraphicFramePr>
        <p:xfrm>
          <a:off x="4097138" y="55131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3" name="表格 17">
            <a:extLst>
              <a:ext uri="{FF2B5EF4-FFF2-40B4-BE49-F238E27FC236}">
                <a16:creationId xmlns:a16="http://schemas.microsoft.com/office/drawing/2014/main" id="{61192166-4B60-4A77-B1D0-4616E52D9960}"/>
              </a:ext>
            </a:extLst>
          </p:cNvPr>
          <p:cNvGraphicFramePr>
            <a:graphicFrameLocks noGrp="1"/>
          </p:cNvGraphicFramePr>
          <p:nvPr>
            <p:extLst>
              <p:ext uri="{D42A27DB-BD31-4B8C-83A1-F6EECF244321}">
                <p14:modId xmlns:p14="http://schemas.microsoft.com/office/powerpoint/2010/main" val="82968600"/>
              </p:ext>
            </p:extLst>
          </p:nvPr>
        </p:nvGraphicFramePr>
        <p:xfrm>
          <a:off x="4249538" y="5665581"/>
          <a:ext cx="1080000" cy="109728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bl>
          </a:graphicData>
        </a:graphic>
      </p:graphicFrame>
      <p:graphicFrame>
        <p:nvGraphicFramePr>
          <p:cNvPr id="14" name="表格 19">
            <a:extLst>
              <a:ext uri="{FF2B5EF4-FFF2-40B4-BE49-F238E27FC236}">
                <a16:creationId xmlns:a16="http://schemas.microsoft.com/office/drawing/2014/main" id="{BD0CB040-16E1-42B1-9AAD-AF13FD81FDFB}"/>
              </a:ext>
            </a:extLst>
          </p:cNvPr>
          <p:cNvGraphicFramePr>
            <a:graphicFrameLocks noGrp="1"/>
          </p:cNvGraphicFramePr>
          <p:nvPr>
            <p:extLst>
              <p:ext uri="{D42A27DB-BD31-4B8C-83A1-F6EECF244321}">
                <p14:modId xmlns:p14="http://schemas.microsoft.com/office/powerpoint/2010/main" val="2521557212"/>
              </p:ext>
            </p:extLst>
          </p:nvPr>
        </p:nvGraphicFramePr>
        <p:xfrm>
          <a:off x="6275040" y="28678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5" name="表格 3">
            <a:extLst>
              <a:ext uri="{FF2B5EF4-FFF2-40B4-BE49-F238E27FC236}">
                <a16:creationId xmlns:a16="http://schemas.microsoft.com/office/drawing/2014/main" id="{71B7CFCF-D029-4C31-920E-9B5D2755FE79}"/>
              </a:ext>
            </a:extLst>
          </p:cNvPr>
          <p:cNvGraphicFramePr>
            <a:graphicFrameLocks noGrp="1"/>
          </p:cNvGraphicFramePr>
          <p:nvPr>
            <p:extLst>
              <p:ext uri="{D42A27DB-BD31-4B8C-83A1-F6EECF244321}">
                <p14:modId xmlns:p14="http://schemas.microsoft.com/office/powerpoint/2010/main" val="3914843414"/>
              </p:ext>
            </p:extLst>
          </p:nvPr>
        </p:nvGraphicFramePr>
        <p:xfrm>
          <a:off x="992555" y="2746687"/>
          <a:ext cx="2160000" cy="219456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953167956"/>
                  </a:ext>
                </a:extLst>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extLst>
                  <a:ext uri="{0D108BD9-81ED-4DB2-BD59-A6C34878D82A}">
                    <a16:rowId xmlns:a16="http://schemas.microsoft.com/office/drawing/2014/main" val="287732082"/>
                  </a:ext>
                </a:extLst>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325822981"/>
                  </a:ext>
                </a:extLst>
              </a:tr>
            </a:tbl>
          </a:graphicData>
        </a:graphic>
      </p:graphicFrame>
      <p:graphicFrame>
        <p:nvGraphicFramePr>
          <p:cNvPr id="16" name="表格 20">
            <a:extLst>
              <a:ext uri="{FF2B5EF4-FFF2-40B4-BE49-F238E27FC236}">
                <a16:creationId xmlns:a16="http://schemas.microsoft.com/office/drawing/2014/main" id="{49ADCBAE-B450-4B60-9A23-2C1883F08588}"/>
              </a:ext>
            </a:extLst>
          </p:cNvPr>
          <p:cNvGraphicFramePr>
            <a:graphicFrameLocks noGrp="1"/>
          </p:cNvGraphicFramePr>
          <p:nvPr>
            <p:extLst>
              <p:ext uri="{D42A27DB-BD31-4B8C-83A1-F6EECF244321}">
                <p14:modId xmlns:p14="http://schemas.microsoft.com/office/powerpoint/2010/main" val="2270328146"/>
              </p:ext>
            </p:extLst>
          </p:nvPr>
        </p:nvGraphicFramePr>
        <p:xfrm>
          <a:off x="6427440" y="30202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7" name="表格 21">
            <a:extLst>
              <a:ext uri="{FF2B5EF4-FFF2-40B4-BE49-F238E27FC236}">
                <a16:creationId xmlns:a16="http://schemas.microsoft.com/office/drawing/2014/main" id="{F98A8D94-4978-4516-9B91-790A1D351E2A}"/>
              </a:ext>
            </a:extLst>
          </p:cNvPr>
          <p:cNvGraphicFramePr>
            <a:graphicFrameLocks noGrp="1"/>
          </p:cNvGraphicFramePr>
          <p:nvPr>
            <p:extLst>
              <p:ext uri="{D42A27DB-BD31-4B8C-83A1-F6EECF244321}">
                <p14:modId xmlns:p14="http://schemas.microsoft.com/office/powerpoint/2010/main" val="3127729462"/>
              </p:ext>
            </p:extLst>
          </p:nvPr>
        </p:nvGraphicFramePr>
        <p:xfrm>
          <a:off x="6579840" y="31726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extLst>
                  <a:ext uri="{0D108BD9-81ED-4DB2-BD59-A6C34878D82A}">
                    <a16:rowId xmlns:a16="http://schemas.microsoft.com/office/drawing/2014/main" val="953167956"/>
                  </a:ext>
                </a:extLst>
              </a:tr>
            </a:tbl>
          </a:graphicData>
        </a:graphic>
      </p:graphicFrame>
      <p:graphicFrame>
        <p:nvGraphicFramePr>
          <p:cNvPr id="18" name="表格 22">
            <a:extLst>
              <a:ext uri="{FF2B5EF4-FFF2-40B4-BE49-F238E27FC236}">
                <a16:creationId xmlns:a16="http://schemas.microsoft.com/office/drawing/2014/main" id="{C4D8A7D0-890D-4CC1-9148-B75DD2B895FA}"/>
              </a:ext>
            </a:extLst>
          </p:cNvPr>
          <p:cNvGraphicFramePr>
            <a:graphicFrameLocks noGrp="1"/>
          </p:cNvGraphicFramePr>
          <p:nvPr>
            <p:extLst>
              <p:ext uri="{D42A27DB-BD31-4B8C-83A1-F6EECF244321}">
                <p14:modId xmlns:p14="http://schemas.microsoft.com/office/powerpoint/2010/main" val="3304891525"/>
              </p:ext>
            </p:extLst>
          </p:nvPr>
        </p:nvGraphicFramePr>
        <p:xfrm>
          <a:off x="6732240" y="3325088"/>
          <a:ext cx="1440000" cy="1463040"/>
        </p:xfrm>
        <a:graphic>
          <a:graphicData uri="http://schemas.openxmlformats.org/drawingml/2006/table">
            <a:tbl>
              <a:tblPr firstRow="1" bandRow="1">
                <a:tableStyleId>{5940675A-B579-460E-94D1-54222C63F5DA}</a:tableStyleId>
              </a:tblPr>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2932590515"/>
                  </a:ext>
                </a:extLst>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359022670"/>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3849020573"/>
                  </a:ext>
                </a:extLst>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9" name="文字方塊 23">
                <a:extLst>
                  <a:ext uri="{FF2B5EF4-FFF2-40B4-BE49-F238E27FC236}">
                    <a16:creationId xmlns:a16="http://schemas.microsoft.com/office/drawing/2014/main" id="{3861093B-09B3-4E40-A018-662BC305C7B1}"/>
                  </a:ext>
                </a:extLst>
              </p:cNvPr>
              <p:cNvSpPr txBox="1"/>
              <p:nvPr/>
            </p:nvSpPr>
            <p:spPr>
              <a:xfrm>
                <a:off x="5481938" y="4837250"/>
                <a:ext cx="3639937" cy="1477328"/>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72</m:t>
                    </m:r>
                  </m:oMath>
                </a14:m>
                <a:r>
                  <a:rPr lang="en-US" sz="2400" dirty="0"/>
                  <a:t>; </a:t>
                </a:r>
              </a:p>
              <a:p>
                <a:r>
                  <a:rPr lang="en-US" sz="2400" dirty="0"/>
                  <a:t>No. MULs: </a:t>
                </a:r>
                <a14:m>
                  <m:oMath xmlns:m="http://schemas.openxmlformats.org/officeDocument/2006/math">
                    <m:r>
                      <a:rPr lang="en-US" sz="2400" i="1">
                        <a:latin typeface="Cambria Math" panose="02040503050406030204" pitchFamily="18" charset="0"/>
                      </a:rPr>
                      <m:t>3∗3∗2∗4∗4∗4=1152</m:t>
                    </m:r>
                  </m:oMath>
                </a14:m>
                <a:endParaRPr lang="zh-TW" altLang="en-US" sz="2400" dirty="0"/>
              </a:p>
            </p:txBody>
          </p:sp>
        </mc:Choice>
        <mc:Fallback xmlns="">
          <p:sp>
            <p:nvSpPr>
              <p:cNvPr id="19" name="文字方塊 23">
                <a:extLst>
                  <a:ext uri="{FF2B5EF4-FFF2-40B4-BE49-F238E27FC236}">
                    <a16:creationId xmlns:a16="http://schemas.microsoft.com/office/drawing/2014/main" id="{3861093B-09B3-4E40-A018-662BC305C7B1}"/>
                  </a:ext>
                </a:extLst>
              </p:cNvPr>
              <p:cNvSpPr txBox="1">
                <a:spLocks noRot="1" noChangeAspect="1" noMove="1" noResize="1" noEditPoints="1" noAdjustHandles="1" noChangeArrowheads="1" noChangeShapeType="1" noTextEdit="1"/>
              </p:cNvSpPr>
              <p:nvPr/>
            </p:nvSpPr>
            <p:spPr>
              <a:xfrm>
                <a:off x="5481938" y="4837250"/>
                <a:ext cx="3639937" cy="1477328"/>
              </a:xfrm>
              <a:prstGeom prst="rect">
                <a:avLst/>
              </a:prstGeom>
              <a:blipFill>
                <a:blip r:embed="rId3"/>
                <a:stretch>
                  <a:fillRect l="-5025" t="-6198" r="-168" b="-2066"/>
                </a:stretch>
              </a:blipFill>
            </p:spPr>
            <p:txBody>
              <a:bodyPr/>
              <a:lstStyle/>
              <a:p>
                <a:r>
                  <a:rPr lang="en-SE">
                    <a:noFill/>
                  </a:rPr>
                  <a:t> </a:t>
                </a:r>
              </a:p>
            </p:txBody>
          </p:sp>
        </mc:Fallback>
      </mc:AlternateContent>
      <p:sp>
        <p:nvSpPr>
          <p:cNvPr id="20" name="文字方塊 24">
            <a:extLst>
              <a:ext uri="{FF2B5EF4-FFF2-40B4-BE49-F238E27FC236}">
                <a16:creationId xmlns:a16="http://schemas.microsoft.com/office/drawing/2014/main" id="{09432002-9542-4247-A9FC-7B64078B20AD}"/>
              </a:ext>
            </a:extLst>
          </p:cNvPr>
          <p:cNvSpPr txBox="1"/>
          <p:nvPr/>
        </p:nvSpPr>
        <p:spPr>
          <a:xfrm>
            <a:off x="796830" y="1543735"/>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1" name="文字方塊 25">
            <a:extLst>
              <a:ext uri="{FF2B5EF4-FFF2-40B4-BE49-F238E27FC236}">
                <a16:creationId xmlns:a16="http://schemas.microsoft.com/office/drawing/2014/main" id="{907574CA-A10C-4A19-81DA-D0E85C4B70E2}"/>
              </a:ext>
            </a:extLst>
          </p:cNvPr>
          <p:cNvSpPr txBox="1"/>
          <p:nvPr/>
        </p:nvSpPr>
        <p:spPr>
          <a:xfrm>
            <a:off x="711483" y="5189243"/>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Tree>
    <p:extLst>
      <p:ext uri="{BB962C8B-B14F-4D97-AF65-F5344CB8AC3E}">
        <p14:creationId xmlns:p14="http://schemas.microsoft.com/office/powerpoint/2010/main" val="94606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9072-4F92-4EEA-9B1E-756BF5C58831}"/>
              </a:ext>
            </a:extLst>
          </p:cNvPr>
          <p:cNvSpPr>
            <a:spLocks noGrp="1"/>
          </p:cNvSpPr>
          <p:nvPr>
            <p:ph type="title"/>
          </p:nvPr>
        </p:nvSpPr>
        <p:spPr/>
        <p:txBody>
          <a:bodyPr/>
          <a:lstStyle/>
          <a:p>
            <a:r>
              <a:rPr lang="en-US" sz="3600" dirty="0" err="1"/>
              <a:t>Depthwise</a:t>
            </a:r>
            <a:r>
              <a:rPr lang="en-US" sz="3600" dirty="0"/>
              <a:t> Separable Convolution Example</a:t>
            </a:r>
            <a:endParaRPr lang="en-SE" sz="3600" dirty="0"/>
          </a:p>
        </p:txBody>
      </p:sp>
      <p:sp>
        <p:nvSpPr>
          <p:cNvPr id="4" name="Slide Number Placeholder 3">
            <a:extLst>
              <a:ext uri="{FF2B5EF4-FFF2-40B4-BE49-F238E27FC236}">
                <a16:creationId xmlns:a16="http://schemas.microsoft.com/office/drawing/2014/main" id="{9AE31E61-27DD-4AA3-BA7A-D6C48B4F2320}"/>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graphicFrame>
        <p:nvGraphicFramePr>
          <p:cNvPr id="102" name="表格 4">
            <a:extLst>
              <a:ext uri="{FF2B5EF4-FFF2-40B4-BE49-F238E27FC236}">
                <a16:creationId xmlns:a16="http://schemas.microsoft.com/office/drawing/2014/main" id="{3AEB740B-6ECF-41AF-84DA-9FC6F13D036B}"/>
              </a:ext>
            </a:extLst>
          </p:cNvPr>
          <p:cNvGraphicFramePr>
            <a:graphicFrameLocks noGrp="1"/>
          </p:cNvGraphicFramePr>
          <p:nvPr>
            <p:extLst>
              <p:ext uri="{D42A27DB-BD31-4B8C-83A1-F6EECF244321}">
                <p14:modId xmlns:p14="http://schemas.microsoft.com/office/powerpoint/2010/main" val="1415226397"/>
              </p:ext>
            </p:extLst>
          </p:nvPr>
        </p:nvGraphicFramePr>
        <p:xfrm>
          <a:off x="205402" y="1592296"/>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extLst>
                  <a:ext uri="{0D108BD9-81ED-4DB2-BD59-A6C34878D82A}">
                    <a16:rowId xmlns:a16="http://schemas.microsoft.com/office/drawing/2014/main" val="1325822981"/>
                  </a:ext>
                </a:extLst>
              </a:tr>
            </a:tbl>
          </a:graphicData>
        </a:graphic>
      </p:graphicFrame>
      <p:sp>
        <p:nvSpPr>
          <p:cNvPr id="103" name="矩形 1">
            <a:extLst>
              <a:ext uri="{FF2B5EF4-FFF2-40B4-BE49-F238E27FC236}">
                <a16:creationId xmlns:a16="http://schemas.microsoft.com/office/drawing/2014/main" id="{45AEE9C4-554D-472B-9A27-0F55F682B774}"/>
              </a:ext>
            </a:extLst>
          </p:cNvPr>
          <p:cNvSpPr/>
          <p:nvPr/>
        </p:nvSpPr>
        <p:spPr>
          <a:xfrm>
            <a:off x="244697" y="1044203"/>
            <a:ext cx="3464153"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1. </a:t>
            </a:r>
            <a:r>
              <a:rPr lang="en-US" altLang="zh-TW" sz="2400" dirty="0" err="1">
                <a:solidFill>
                  <a:prstClr val="black"/>
                </a:solidFill>
                <a:latin typeface="Calibri" panose="020F0502020204030204"/>
                <a:ea typeface="新細明體" panose="02020500000000000000" pitchFamily="18" charset="-120"/>
              </a:rPr>
              <a:t>Depthwise</a:t>
            </a:r>
            <a:r>
              <a:rPr lang="en-US" altLang="zh-TW" sz="2400" dirty="0">
                <a:solidFill>
                  <a:prstClr val="black"/>
                </a:solidFill>
                <a:latin typeface="Calibri" panose="020F0502020204030204"/>
                <a:ea typeface="新細明體" panose="02020500000000000000" pitchFamily="18" charset="-120"/>
              </a:rPr>
              <a:t>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04" name="表格 25">
            <a:extLst>
              <a:ext uri="{FF2B5EF4-FFF2-40B4-BE49-F238E27FC236}">
                <a16:creationId xmlns:a16="http://schemas.microsoft.com/office/drawing/2014/main" id="{7A23D1E9-EEB3-4ADD-9ACD-18F686F05B6D}"/>
              </a:ext>
            </a:extLst>
          </p:cNvPr>
          <p:cNvGraphicFramePr>
            <a:graphicFrameLocks noGrp="1"/>
          </p:cNvGraphicFramePr>
          <p:nvPr>
            <p:extLst>
              <p:ext uri="{D42A27DB-BD31-4B8C-83A1-F6EECF244321}">
                <p14:modId xmlns:p14="http://schemas.microsoft.com/office/powerpoint/2010/main" val="2393685495"/>
              </p:ext>
            </p:extLst>
          </p:nvPr>
        </p:nvGraphicFramePr>
        <p:xfrm>
          <a:off x="3131840" y="1597859"/>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bl>
          </a:graphicData>
        </a:graphic>
      </p:graphicFrame>
      <p:graphicFrame>
        <p:nvGraphicFramePr>
          <p:cNvPr id="105" name="表格 27">
            <a:extLst>
              <a:ext uri="{FF2B5EF4-FFF2-40B4-BE49-F238E27FC236}">
                <a16:creationId xmlns:a16="http://schemas.microsoft.com/office/drawing/2014/main" id="{AED443E9-C5C0-4BCB-B71D-CB594156399D}"/>
              </a:ext>
            </a:extLst>
          </p:cNvPr>
          <p:cNvGraphicFramePr>
            <a:graphicFrameLocks noGrp="1"/>
          </p:cNvGraphicFramePr>
          <p:nvPr>
            <p:extLst>
              <p:ext uri="{D42A27DB-BD31-4B8C-83A1-F6EECF244321}">
                <p14:modId xmlns:p14="http://schemas.microsoft.com/office/powerpoint/2010/main" val="1280249315"/>
              </p:ext>
            </p:extLst>
          </p:nvPr>
        </p:nvGraphicFramePr>
        <p:xfrm>
          <a:off x="4923816" y="20021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06" name="表格 28">
            <a:extLst>
              <a:ext uri="{FF2B5EF4-FFF2-40B4-BE49-F238E27FC236}">
                <a16:creationId xmlns:a16="http://schemas.microsoft.com/office/drawing/2014/main" id="{F61CC0D4-0A58-41A7-930E-D04FA6B6A94B}"/>
              </a:ext>
            </a:extLst>
          </p:cNvPr>
          <p:cNvGraphicFramePr>
            <a:graphicFrameLocks noGrp="1"/>
          </p:cNvGraphicFramePr>
          <p:nvPr>
            <p:extLst>
              <p:ext uri="{D42A27DB-BD31-4B8C-83A1-F6EECF244321}">
                <p14:modId xmlns:p14="http://schemas.microsoft.com/office/powerpoint/2010/main" val="2327266062"/>
              </p:ext>
            </p:extLst>
          </p:nvPr>
        </p:nvGraphicFramePr>
        <p:xfrm>
          <a:off x="3131840" y="2886082"/>
          <a:ext cx="1080000" cy="109728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bl>
          </a:graphicData>
        </a:graphic>
      </p:graphicFrame>
      <p:graphicFrame>
        <p:nvGraphicFramePr>
          <p:cNvPr id="107" name="表格 29">
            <a:extLst>
              <a:ext uri="{FF2B5EF4-FFF2-40B4-BE49-F238E27FC236}">
                <a16:creationId xmlns:a16="http://schemas.microsoft.com/office/drawing/2014/main" id="{0C209416-0233-4100-AEA1-ACEAB995B356}"/>
              </a:ext>
            </a:extLst>
          </p:cNvPr>
          <p:cNvGraphicFramePr>
            <a:graphicFrameLocks noGrp="1"/>
          </p:cNvGraphicFramePr>
          <p:nvPr>
            <p:extLst>
              <p:ext uri="{D42A27DB-BD31-4B8C-83A1-F6EECF244321}">
                <p14:modId xmlns:p14="http://schemas.microsoft.com/office/powerpoint/2010/main" val="719689218"/>
              </p:ext>
            </p:extLst>
          </p:nvPr>
        </p:nvGraphicFramePr>
        <p:xfrm>
          <a:off x="5076216" y="2154562"/>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08" name="表格 3">
            <a:extLst>
              <a:ext uri="{FF2B5EF4-FFF2-40B4-BE49-F238E27FC236}">
                <a16:creationId xmlns:a16="http://schemas.microsoft.com/office/drawing/2014/main" id="{27CA925D-D688-4012-A109-A95D7C3BA3CB}"/>
              </a:ext>
            </a:extLst>
          </p:cNvPr>
          <p:cNvGraphicFramePr>
            <a:graphicFrameLocks noGrp="1"/>
          </p:cNvGraphicFramePr>
          <p:nvPr>
            <p:extLst>
              <p:ext uri="{D42A27DB-BD31-4B8C-83A1-F6EECF244321}">
                <p14:modId xmlns:p14="http://schemas.microsoft.com/office/powerpoint/2010/main" val="2055965850"/>
              </p:ext>
            </p:extLst>
          </p:nvPr>
        </p:nvGraphicFramePr>
        <p:xfrm>
          <a:off x="357802" y="1762925"/>
          <a:ext cx="2160000" cy="21945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gridCol w="360000">
                  <a:extLst>
                    <a:ext uri="{9D8B030D-6E8A-4147-A177-3AD203B41FA5}">
                      <a16:colId xmlns:a16="http://schemas.microsoft.com/office/drawing/2014/main" val="4231585013"/>
                    </a:ext>
                  </a:extLst>
                </a:gridCol>
                <a:gridCol w="360000">
                  <a:extLst>
                    <a:ext uri="{9D8B030D-6E8A-4147-A177-3AD203B41FA5}">
                      <a16:colId xmlns:a16="http://schemas.microsoft.com/office/drawing/2014/main" val="196401155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953167956"/>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87732082"/>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325822981"/>
                  </a:ext>
                </a:extLst>
              </a:tr>
            </a:tbl>
          </a:graphicData>
        </a:graphic>
      </p:graphicFrame>
      <p:sp>
        <p:nvSpPr>
          <p:cNvPr id="109" name="矩形 21">
            <a:extLst>
              <a:ext uri="{FF2B5EF4-FFF2-40B4-BE49-F238E27FC236}">
                <a16:creationId xmlns:a16="http://schemas.microsoft.com/office/drawing/2014/main" id="{FE019732-9E80-4C1F-AD85-83C5A00D0238}"/>
              </a:ext>
            </a:extLst>
          </p:cNvPr>
          <p:cNvSpPr/>
          <p:nvPr/>
        </p:nvSpPr>
        <p:spPr>
          <a:xfrm>
            <a:off x="244697" y="4046631"/>
            <a:ext cx="3344762" cy="461665"/>
          </a:xfrm>
          <a:prstGeom prst="rect">
            <a:avLst/>
          </a:prstGeom>
        </p:spPr>
        <p:txBody>
          <a:bodyPr wrap="none">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2. Pointwise Convolution </a:t>
            </a:r>
            <a:endParaRPr lang="zh-TW" altLang="en-US" sz="2400" dirty="0">
              <a:solidFill>
                <a:prstClr val="black"/>
              </a:solidFill>
              <a:latin typeface="Calibri" panose="020F0502020204030204"/>
              <a:ea typeface="新細明體" panose="02020500000000000000" pitchFamily="18" charset="-120"/>
            </a:endParaRPr>
          </a:p>
        </p:txBody>
      </p:sp>
      <p:graphicFrame>
        <p:nvGraphicFramePr>
          <p:cNvPr id="110" name="表格 22">
            <a:extLst>
              <a:ext uri="{FF2B5EF4-FFF2-40B4-BE49-F238E27FC236}">
                <a16:creationId xmlns:a16="http://schemas.microsoft.com/office/drawing/2014/main" id="{CEC48805-F69F-43C3-B54A-83CB978E7FD1}"/>
              </a:ext>
            </a:extLst>
          </p:cNvPr>
          <p:cNvGraphicFramePr>
            <a:graphicFrameLocks noGrp="1"/>
          </p:cNvGraphicFramePr>
          <p:nvPr>
            <p:extLst>
              <p:ext uri="{D42A27DB-BD31-4B8C-83A1-F6EECF244321}">
                <p14:modId xmlns:p14="http://schemas.microsoft.com/office/powerpoint/2010/main" val="792064691"/>
              </p:ext>
            </p:extLst>
          </p:nvPr>
        </p:nvGraphicFramePr>
        <p:xfrm>
          <a:off x="962346" y="46787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953167956"/>
                  </a:ext>
                </a:extLst>
              </a:tr>
            </a:tbl>
          </a:graphicData>
        </a:graphic>
      </p:graphicFrame>
      <p:graphicFrame>
        <p:nvGraphicFramePr>
          <p:cNvPr id="111" name="表格 24">
            <a:extLst>
              <a:ext uri="{FF2B5EF4-FFF2-40B4-BE49-F238E27FC236}">
                <a16:creationId xmlns:a16="http://schemas.microsoft.com/office/drawing/2014/main" id="{F68EC5DC-51C0-4248-B659-1C601F65F755}"/>
              </a:ext>
            </a:extLst>
          </p:cNvPr>
          <p:cNvGraphicFramePr>
            <a:graphicFrameLocks noGrp="1"/>
          </p:cNvGraphicFramePr>
          <p:nvPr>
            <p:extLst>
              <p:ext uri="{D42A27DB-BD31-4B8C-83A1-F6EECF244321}">
                <p14:modId xmlns:p14="http://schemas.microsoft.com/office/powerpoint/2010/main" val="418741584"/>
              </p:ext>
            </p:extLst>
          </p:nvPr>
        </p:nvGraphicFramePr>
        <p:xfrm>
          <a:off x="3176720" y="44210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2" name="表格 26">
            <a:extLst>
              <a:ext uri="{FF2B5EF4-FFF2-40B4-BE49-F238E27FC236}">
                <a16:creationId xmlns:a16="http://schemas.microsoft.com/office/drawing/2014/main" id="{99D226DE-0902-4559-9758-59C15622DF0D}"/>
              </a:ext>
            </a:extLst>
          </p:cNvPr>
          <p:cNvGraphicFramePr>
            <a:graphicFrameLocks noGrp="1"/>
          </p:cNvGraphicFramePr>
          <p:nvPr>
            <p:extLst>
              <p:ext uri="{D42A27DB-BD31-4B8C-83A1-F6EECF244321}">
                <p14:modId xmlns:p14="http://schemas.microsoft.com/office/powerpoint/2010/main" val="3002704759"/>
              </p:ext>
            </p:extLst>
          </p:nvPr>
        </p:nvGraphicFramePr>
        <p:xfrm>
          <a:off x="3329120" y="4573477"/>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3" name="表格 30">
            <a:extLst>
              <a:ext uri="{FF2B5EF4-FFF2-40B4-BE49-F238E27FC236}">
                <a16:creationId xmlns:a16="http://schemas.microsoft.com/office/drawing/2014/main" id="{3B69F07B-3788-40E3-B84E-60222C097D24}"/>
              </a:ext>
            </a:extLst>
          </p:cNvPr>
          <p:cNvGraphicFramePr>
            <a:graphicFrameLocks noGrp="1"/>
          </p:cNvGraphicFramePr>
          <p:nvPr>
            <p:extLst>
              <p:ext uri="{D42A27DB-BD31-4B8C-83A1-F6EECF244321}">
                <p14:modId xmlns:p14="http://schemas.microsoft.com/office/powerpoint/2010/main" val="1506314609"/>
              </p:ext>
            </p:extLst>
          </p:nvPr>
        </p:nvGraphicFramePr>
        <p:xfrm>
          <a:off x="3164757" y="4996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4" name="表格 31">
            <a:extLst>
              <a:ext uri="{FF2B5EF4-FFF2-40B4-BE49-F238E27FC236}">
                <a16:creationId xmlns:a16="http://schemas.microsoft.com/office/drawing/2014/main" id="{957FD62F-CC82-4067-A19E-C57DA1591899}"/>
              </a:ext>
            </a:extLst>
          </p:cNvPr>
          <p:cNvGraphicFramePr>
            <a:graphicFrameLocks noGrp="1"/>
          </p:cNvGraphicFramePr>
          <p:nvPr>
            <p:extLst>
              <p:ext uri="{D42A27DB-BD31-4B8C-83A1-F6EECF244321}">
                <p14:modId xmlns:p14="http://schemas.microsoft.com/office/powerpoint/2010/main" val="2965842611"/>
              </p:ext>
            </p:extLst>
          </p:nvPr>
        </p:nvGraphicFramePr>
        <p:xfrm>
          <a:off x="3175424" y="56059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5" name="表格 32">
            <a:extLst>
              <a:ext uri="{FF2B5EF4-FFF2-40B4-BE49-F238E27FC236}">
                <a16:creationId xmlns:a16="http://schemas.microsoft.com/office/drawing/2014/main" id="{53A9B254-6D23-4153-8336-435BFC53ED72}"/>
              </a:ext>
            </a:extLst>
          </p:cNvPr>
          <p:cNvGraphicFramePr>
            <a:graphicFrameLocks noGrp="1"/>
          </p:cNvGraphicFramePr>
          <p:nvPr>
            <p:extLst>
              <p:ext uri="{D42A27DB-BD31-4B8C-83A1-F6EECF244321}">
                <p14:modId xmlns:p14="http://schemas.microsoft.com/office/powerpoint/2010/main" val="1252036146"/>
              </p:ext>
            </p:extLst>
          </p:nvPr>
        </p:nvGraphicFramePr>
        <p:xfrm>
          <a:off x="3175424" y="61066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6" name="表格 33">
            <a:extLst>
              <a:ext uri="{FF2B5EF4-FFF2-40B4-BE49-F238E27FC236}">
                <a16:creationId xmlns:a16="http://schemas.microsoft.com/office/drawing/2014/main" id="{405EEC61-8D51-404E-B7E5-41FACDBAE384}"/>
              </a:ext>
            </a:extLst>
          </p:cNvPr>
          <p:cNvGraphicFramePr>
            <a:graphicFrameLocks noGrp="1"/>
          </p:cNvGraphicFramePr>
          <p:nvPr>
            <p:extLst>
              <p:ext uri="{D42A27DB-BD31-4B8C-83A1-F6EECF244321}">
                <p14:modId xmlns:p14="http://schemas.microsoft.com/office/powerpoint/2010/main" val="3705067773"/>
              </p:ext>
            </p:extLst>
          </p:nvPr>
        </p:nvGraphicFramePr>
        <p:xfrm>
          <a:off x="3317157" y="51487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7" name="表格 34">
            <a:extLst>
              <a:ext uri="{FF2B5EF4-FFF2-40B4-BE49-F238E27FC236}">
                <a16:creationId xmlns:a16="http://schemas.microsoft.com/office/drawing/2014/main" id="{AD1F1842-3117-4008-8997-69ACFA388C13}"/>
              </a:ext>
            </a:extLst>
          </p:cNvPr>
          <p:cNvGraphicFramePr>
            <a:graphicFrameLocks noGrp="1"/>
          </p:cNvGraphicFramePr>
          <p:nvPr>
            <p:extLst>
              <p:ext uri="{D42A27DB-BD31-4B8C-83A1-F6EECF244321}">
                <p14:modId xmlns:p14="http://schemas.microsoft.com/office/powerpoint/2010/main" val="272450437"/>
              </p:ext>
            </p:extLst>
          </p:nvPr>
        </p:nvGraphicFramePr>
        <p:xfrm>
          <a:off x="3327824" y="575836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8" name="表格 35">
            <a:extLst>
              <a:ext uri="{FF2B5EF4-FFF2-40B4-BE49-F238E27FC236}">
                <a16:creationId xmlns:a16="http://schemas.microsoft.com/office/drawing/2014/main" id="{C9F59746-19C4-4F30-A130-1553447F2518}"/>
              </a:ext>
            </a:extLst>
          </p:cNvPr>
          <p:cNvGraphicFramePr>
            <a:graphicFrameLocks noGrp="1"/>
          </p:cNvGraphicFramePr>
          <p:nvPr>
            <p:extLst>
              <p:ext uri="{D42A27DB-BD31-4B8C-83A1-F6EECF244321}">
                <p14:modId xmlns:p14="http://schemas.microsoft.com/office/powerpoint/2010/main" val="1631257860"/>
              </p:ext>
            </p:extLst>
          </p:nvPr>
        </p:nvGraphicFramePr>
        <p:xfrm>
          <a:off x="3327824" y="6259016"/>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19" name="表格 44">
            <a:extLst>
              <a:ext uri="{FF2B5EF4-FFF2-40B4-BE49-F238E27FC236}">
                <a16:creationId xmlns:a16="http://schemas.microsoft.com/office/drawing/2014/main" id="{5B118743-C097-4BB4-B991-38AB7C67C94F}"/>
              </a:ext>
            </a:extLst>
          </p:cNvPr>
          <p:cNvGraphicFramePr>
            <a:graphicFrameLocks noGrp="1"/>
          </p:cNvGraphicFramePr>
          <p:nvPr>
            <p:extLst>
              <p:ext uri="{D42A27DB-BD31-4B8C-83A1-F6EECF244321}">
                <p14:modId xmlns:p14="http://schemas.microsoft.com/office/powerpoint/2010/main" val="213387631"/>
              </p:ext>
            </p:extLst>
          </p:nvPr>
        </p:nvGraphicFramePr>
        <p:xfrm>
          <a:off x="962346" y="46899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0" name="表格 49">
            <a:extLst>
              <a:ext uri="{FF2B5EF4-FFF2-40B4-BE49-F238E27FC236}">
                <a16:creationId xmlns:a16="http://schemas.microsoft.com/office/drawing/2014/main" id="{862F73EE-90F7-4D10-AB1E-7D30E3D4A5D7}"/>
              </a:ext>
            </a:extLst>
          </p:cNvPr>
          <p:cNvGraphicFramePr>
            <a:graphicFrameLocks noGrp="1"/>
          </p:cNvGraphicFramePr>
          <p:nvPr>
            <p:extLst>
              <p:ext uri="{D42A27DB-BD31-4B8C-83A1-F6EECF244321}">
                <p14:modId xmlns:p14="http://schemas.microsoft.com/office/powerpoint/2010/main" val="329351343"/>
              </p:ext>
            </p:extLst>
          </p:nvPr>
        </p:nvGraphicFramePr>
        <p:xfrm>
          <a:off x="962346" y="50462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1" name="表格 62">
            <a:extLst>
              <a:ext uri="{FF2B5EF4-FFF2-40B4-BE49-F238E27FC236}">
                <a16:creationId xmlns:a16="http://schemas.microsoft.com/office/drawing/2014/main" id="{560B8FF6-91D6-47EA-A48B-C1CA86E8425D}"/>
              </a:ext>
            </a:extLst>
          </p:cNvPr>
          <p:cNvGraphicFramePr>
            <a:graphicFrameLocks noGrp="1"/>
          </p:cNvGraphicFramePr>
          <p:nvPr>
            <p:extLst>
              <p:ext uri="{D42A27DB-BD31-4B8C-83A1-F6EECF244321}">
                <p14:modId xmlns:p14="http://schemas.microsoft.com/office/powerpoint/2010/main" val="1879901304"/>
              </p:ext>
            </p:extLst>
          </p:nvPr>
        </p:nvGraphicFramePr>
        <p:xfrm>
          <a:off x="962346" y="54007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2" name="表格 64">
            <a:extLst>
              <a:ext uri="{FF2B5EF4-FFF2-40B4-BE49-F238E27FC236}">
                <a16:creationId xmlns:a16="http://schemas.microsoft.com/office/drawing/2014/main" id="{3397176D-387A-4583-8B73-E5220664DA13}"/>
              </a:ext>
            </a:extLst>
          </p:cNvPr>
          <p:cNvGraphicFramePr>
            <a:graphicFrameLocks noGrp="1"/>
          </p:cNvGraphicFramePr>
          <p:nvPr>
            <p:extLst>
              <p:ext uri="{D42A27DB-BD31-4B8C-83A1-F6EECF244321}">
                <p14:modId xmlns:p14="http://schemas.microsoft.com/office/powerpoint/2010/main" val="123760970"/>
              </p:ext>
            </p:extLst>
          </p:nvPr>
        </p:nvGraphicFramePr>
        <p:xfrm>
          <a:off x="960960" y="57665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3" name="表格 23">
            <a:extLst>
              <a:ext uri="{FF2B5EF4-FFF2-40B4-BE49-F238E27FC236}">
                <a16:creationId xmlns:a16="http://schemas.microsoft.com/office/drawing/2014/main" id="{7B084796-4717-4CB7-993E-296F249D7DF7}"/>
              </a:ext>
            </a:extLst>
          </p:cNvPr>
          <p:cNvGraphicFramePr>
            <a:graphicFrameLocks noGrp="1"/>
          </p:cNvGraphicFramePr>
          <p:nvPr>
            <p:extLst>
              <p:ext uri="{D42A27DB-BD31-4B8C-83A1-F6EECF244321}">
                <p14:modId xmlns:p14="http://schemas.microsoft.com/office/powerpoint/2010/main" val="4149417634"/>
              </p:ext>
            </p:extLst>
          </p:nvPr>
        </p:nvGraphicFramePr>
        <p:xfrm>
          <a:off x="1114746" y="483113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53167956"/>
                  </a:ext>
                </a:extLst>
              </a:tr>
            </a:tbl>
          </a:graphicData>
        </a:graphic>
      </p:graphicFrame>
      <p:graphicFrame>
        <p:nvGraphicFramePr>
          <p:cNvPr id="124" name="表格 45">
            <a:extLst>
              <a:ext uri="{FF2B5EF4-FFF2-40B4-BE49-F238E27FC236}">
                <a16:creationId xmlns:a16="http://schemas.microsoft.com/office/drawing/2014/main" id="{B546C21B-9FF6-4FFC-A0EC-578023C25F66}"/>
              </a:ext>
            </a:extLst>
          </p:cNvPr>
          <p:cNvGraphicFramePr>
            <a:graphicFrameLocks noGrp="1"/>
          </p:cNvGraphicFramePr>
          <p:nvPr>
            <p:extLst>
              <p:ext uri="{D42A27DB-BD31-4B8C-83A1-F6EECF244321}">
                <p14:modId xmlns:p14="http://schemas.microsoft.com/office/powerpoint/2010/main" val="3219547683"/>
              </p:ext>
            </p:extLst>
          </p:nvPr>
        </p:nvGraphicFramePr>
        <p:xfrm>
          <a:off x="1114746" y="4842361"/>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5" name="表格 53">
            <a:extLst>
              <a:ext uri="{FF2B5EF4-FFF2-40B4-BE49-F238E27FC236}">
                <a16:creationId xmlns:a16="http://schemas.microsoft.com/office/drawing/2014/main" id="{813C4AB8-F1A5-46D3-919E-91C036DB32A6}"/>
              </a:ext>
            </a:extLst>
          </p:cNvPr>
          <p:cNvGraphicFramePr>
            <a:graphicFrameLocks noGrp="1"/>
          </p:cNvGraphicFramePr>
          <p:nvPr>
            <p:extLst>
              <p:ext uri="{D42A27DB-BD31-4B8C-83A1-F6EECF244321}">
                <p14:modId xmlns:p14="http://schemas.microsoft.com/office/powerpoint/2010/main" val="3073377233"/>
              </p:ext>
            </p:extLst>
          </p:nvPr>
        </p:nvGraphicFramePr>
        <p:xfrm>
          <a:off x="1114746" y="519862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6" name="表格 63">
            <a:extLst>
              <a:ext uri="{FF2B5EF4-FFF2-40B4-BE49-F238E27FC236}">
                <a16:creationId xmlns:a16="http://schemas.microsoft.com/office/drawing/2014/main" id="{12C67177-78A7-4468-93BB-3F9055F6502F}"/>
              </a:ext>
            </a:extLst>
          </p:cNvPr>
          <p:cNvGraphicFramePr>
            <a:graphicFrameLocks noGrp="1"/>
          </p:cNvGraphicFramePr>
          <p:nvPr>
            <p:extLst>
              <p:ext uri="{D42A27DB-BD31-4B8C-83A1-F6EECF244321}">
                <p14:modId xmlns:p14="http://schemas.microsoft.com/office/powerpoint/2010/main" val="4127775654"/>
              </p:ext>
            </p:extLst>
          </p:nvPr>
        </p:nvGraphicFramePr>
        <p:xfrm>
          <a:off x="1114746" y="555315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7" name="表格 65">
            <a:extLst>
              <a:ext uri="{FF2B5EF4-FFF2-40B4-BE49-F238E27FC236}">
                <a16:creationId xmlns:a16="http://schemas.microsoft.com/office/drawing/2014/main" id="{615050F4-D9FB-4B13-B083-AADF8E7D268B}"/>
              </a:ext>
            </a:extLst>
          </p:cNvPr>
          <p:cNvGraphicFramePr>
            <a:graphicFrameLocks noGrp="1"/>
          </p:cNvGraphicFramePr>
          <p:nvPr>
            <p:extLst>
              <p:ext uri="{D42A27DB-BD31-4B8C-83A1-F6EECF244321}">
                <p14:modId xmlns:p14="http://schemas.microsoft.com/office/powerpoint/2010/main" val="3019505810"/>
              </p:ext>
            </p:extLst>
          </p:nvPr>
        </p:nvGraphicFramePr>
        <p:xfrm>
          <a:off x="1113360" y="5918913"/>
          <a:ext cx="360000" cy="36576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bl>
          </a:graphicData>
        </a:graphic>
      </p:graphicFrame>
      <p:graphicFrame>
        <p:nvGraphicFramePr>
          <p:cNvPr id="128" name="表格 66">
            <a:extLst>
              <a:ext uri="{FF2B5EF4-FFF2-40B4-BE49-F238E27FC236}">
                <a16:creationId xmlns:a16="http://schemas.microsoft.com/office/drawing/2014/main" id="{A1D49CA1-819D-4466-8D34-99F6DB888276}"/>
              </a:ext>
            </a:extLst>
          </p:cNvPr>
          <p:cNvGraphicFramePr>
            <a:graphicFrameLocks noGrp="1"/>
          </p:cNvGraphicFramePr>
          <p:nvPr>
            <p:extLst>
              <p:ext uri="{D42A27DB-BD31-4B8C-83A1-F6EECF244321}">
                <p14:modId xmlns:p14="http://schemas.microsoft.com/office/powerpoint/2010/main" val="4157797616"/>
              </p:ext>
            </p:extLst>
          </p:nvPr>
        </p:nvGraphicFramePr>
        <p:xfrm>
          <a:off x="4619016" y="44653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29" name="表格 67">
            <a:extLst>
              <a:ext uri="{FF2B5EF4-FFF2-40B4-BE49-F238E27FC236}">
                <a16:creationId xmlns:a16="http://schemas.microsoft.com/office/drawing/2014/main" id="{10992DC8-2C3C-4971-A147-6532C9F1A4F5}"/>
              </a:ext>
            </a:extLst>
          </p:cNvPr>
          <p:cNvGraphicFramePr>
            <a:graphicFrameLocks noGrp="1"/>
          </p:cNvGraphicFramePr>
          <p:nvPr>
            <p:extLst>
              <p:ext uri="{D42A27DB-BD31-4B8C-83A1-F6EECF244321}">
                <p14:modId xmlns:p14="http://schemas.microsoft.com/office/powerpoint/2010/main" val="33671203"/>
              </p:ext>
            </p:extLst>
          </p:nvPr>
        </p:nvGraphicFramePr>
        <p:xfrm>
          <a:off x="4771416" y="46177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0" name="表格 68">
            <a:extLst>
              <a:ext uri="{FF2B5EF4-FFF2-40B4-BE49-F238E27FC236}">
                <a16:creationId xmlns:a16="http://schemas.microsoft.com/office/drawing/2014/main" id="{FD765323-7A57-4CCD-8F26-7D833BADC627}"/>
              </a:ext>
            </a:extLst>
          </p:cNvPr>
          <p:cNvGraphicFramePr>
            <a:graphicFrameLocks noGrp="1"/>
          </p:cNvGraphicFramePr>
          <p:nvPr>
            <p:extLst>
              <p:ext uri="{D42A27DB-BD31-4B8C-83A1-F6EECF244321}">
                <p14:modId xmlns:p14="http://schemas.microsoft.com/office/powerpoint/2010/main" val="417960167"/>
              </p:ext>
            </p:extLst>
          </p:nvPr>
        </p:nvGraphicFramePr>
        <p:xfrm>
          <a:off x="4923816" y="47701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953167956"/>
                  </a:ext>
                </a:extLst>
              </a:tr>
            </a:tbl>
          </a:graphicData>
        </a:graphic>
      </p:graphicFrame>
      <p:graphicFrame>
        <p:nvGraphicFramePr>
          <p:cNvPr id="131" name="表格 69">
            <a:extLst>
              <a:ext uri="{FF2B5EF4-FFF2-40B4-BE49-F238E27FC236}">
                <a16:creationId xmlns:a16="http://schemas.microsoft.com/office/drawing/2014/main" id="{D5290CC1-8198-49A1-B001-DA4DC4DDB357}"/>
              </a:ext>
            </a:extLst>
          </p:cNvPr>
          <p:cNvGraphicFramePr>
            <a:graphicFrameLocks noGrp="1"/>
          </p:cNvGraphicFramePr>
          <p:nvPr>
            <p:extLst>
              <p:ext uri="{D42A27DB-BD31-4B8C-83A1-F6EECF244321}">
                <p14:modId xmlns:p14="http://schemas.microsoft.com/office/powerpoint/2010/main" val="1042634493"/>
              </p:ext>
            </p:extLst>
          </p:nvPr>
        </p:nvGraphicFramePr>
        <p:xfrm>
          <a:off x="5076216" y="4922571"/>
          <a:ext cx="1440000" cy="1463040"/>
        </p:xfrm>
        <a:graphic>
          <a:graphicData uri="http://schemas.openxmlformats.org/drawingml/2006/table">
            <a:tbl>
              <a:tblPr firstRow="1" bandRow="1"/>
              <a:tblGrid>
                <a:gridCol w="360000">
                  <a:extLst>
                    <a:ext uri="{9D8B030D-6E8A-4147-A177-3AD203B41FA5}">
                      <a16:colId xmlns:a16="http://schemas.microsoft.com/office/drawing/2014/main" val="1189294389"/>
                    </a:ext>
                  </a:extLst>
                </a:gridCol>
                <a:gridCol w="360000">
                  <a:extLst>
                    <a:ext uri="{9D8B030D-6E8A-4147-A177-3AD203B41FA5}">
                      <a16:colId xmlns:a16="http://schemas.microsoft.com/office/drawing/2014/main" val="3626507647"/>
                    </a:ext>
                  </a:extLst>
                </a:gridCol>
                <a:gridCol w="360000">
                  <a:extLst>
                    <a:ext uri="{9D8B030D-6E8A-4147-A177-3AD203B41FA5}">
                      <a16:colId xmlns:a16="http://schemas.microsoft.com/office/drawing/2014/main" val="698099842"/>
                    </a:ext>
                  </a:extLst>
                </a:gridCol>
                <a:gridCol w="360000">
                  <a:extLst>
                    <a:ext uri="{9D8B030D-6E8A-4147-A177-3AD203B41FA5}">
                      <a16:colId xmlns:a16="http://schemas.microsoft.com/office/drawing/2014/main" val="1361616305"/>
                    </a:ext>
                  </a:extLst>
                </a:gridCol>
              </a:tblGrid>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932590515"/>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59022670"/>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849020573"/>
                  </a:ext>
                </a:extLst>
              </a:tr>
              <a:tr h="36000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953167956"/>
                  </a:ext>
                </a:extLst>
              </a:tr>
            </a:tbl>
          </a:graphicData>
        </a:graphic>
      </p:graphicFrame>
      <mc:AlternateContent xmlns:mc="http://schemas.openxmlformats.org/markup-compatibility/2006" xmlns:a14="http://schemas.microsoft.com/office/drawing/2010/main">
        <mc:Choice Requires="a14">
          <p:sp>
            <p:nvSpPr>
              <p:cNvPr id="134" name="文字方塊 72">
                <a:extLst>
                  <a:ext uri="{FF2B5EF4-FFF2-40B4-BE49-F238E27FC236}">
                    <a16:creationId xmlns:a16="http://schemas.microsoft.com/office/drawing/2014/main" id="{DA125162-BDAF-433A-A66E-4C10A2097148}"/>
                  </a:ext>
                </a:extLst>
              </p:cNvPr>
              <p:cNvSpPr txBox="1"/>
              <p:nvPr/>
            </p:nvSpPr>
            <p:spPr>
              <a:xfrm>
                <a:off x="3800327" y="4234625"/>
                <a:ext cx="765209" cy="738664"/>
              </a:xfrm>
              <a:prstGeom prst="rect">
                <a:avLst/>
              </a:prstGeom>
              <a:noFill/>
            </p:spPr>
            <p:txBody>
              <a:bodyPr wrap="none" lIns="0" tIns="0" rIns="0" bIns="0" rtlCol="0">
                <a:spAutoFit/>
              </a:bodyPr>
              <a:lstStyle/>
              <a:p>
                <a:pPr algn="ctr" defTabSz="457200" fontAlgn="auto">
                  <a:spcBef>
                    <a:spcPts val="0"/>
                  </a:spcBef>
                  <a:spcAft>
                    <a:spcPts val="0"/>
                  </a:spcAft>
                </a:pPr>
                <a14:m>
                  <m:oMath xmlns:m="http://schemas.openxmlformats.org/officeDocument/2006/math">
                    <m:r>
                      <a:rPr lang="en-US" altLang="zh-TW" sz="2400" i="1" smtClean="0">
                        <a:solidFill>
                          <a:prstClr val="black"/>
                        </a:solidFill>
                        <a:latin typeface="Cambria Math" panose="02040503050406030204" pitchFamily="18" charset="0"/>
                      </a:rPr>
                      <m:t>1</m:t>
                    </m:r>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ea typeface="Cambria Math" panose="02040503050406030204" pitchFamily="18" charset="0"/>
                      </a:rPr>
                      <m:t>1</m:t>
                    </m:r>
                  </m:oMath>
                </a14:m>
                <a:r>
                  <a:rPr lang="zh-TW" altLang="en-US" sz="2400" dirty="0">
                    <a:solidFill>
                      <a:prstClr val="black"/>
                    </a:solidFill>
                    <a:latin typeface="Calibri" panose="020F0502020204030204"/>
                    <a:ea typeface="新細明體" panose="02020500000000000000" pitchFamily="18" charset="-120"/>
                  </a:rPr>
                  <a:t> </a:t>
                </a:r>
                <a:endParaRPr lang="en-US" altLang="zh-TW" sz="2400" dirty="0">
                  <a:solidFill>
                    <a:prstClr val="black"/>
                  </a:solidFill>
                  <a:latin typeface="Calibri" panose="020F0502020204030204"/>
                  <a:ea typeface="新細明體" panose="02020500000000000000" pitchFamily="18" charset="-120"/>
                </a:endParaRP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filter</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4" name="文字方塊 72">
                <a:extLst>
                  <a:ext uri="{FF2B5EF4-FFF2-40B4-BE49-F238E27FC236}">
                    <a16:creationId xmlns:a16="http://schemas.microsoft.com/office/drawing/2014/main" id="{DA125162-BDAF-433A-A66E-4C10A2097148}"/>
                  </a:ext>
                </a:extLst>
              </p:cNvPr>
              <p:cNvSpPr txBox="1">
                <a:spLocks noRot="1" noChangeAspect="1" noMove="1" noResize="1" noEditPoints="1" noAdjustHandles="1" noChangeArrowheads="1" noChangeShapeType="1" noTextEdit="1"/>
              </p:cNvSpPr>
              <p:nvPr/>
            </p:nvSpPr>
            <p:spPr>
              <a:xfrm>
                <a:off x="3800327" y="4234625"/>
                <a:ext cx="765209" cy="738664"/>
              </a:xfrm>
              <a:prstGeom prst="rect">
                <a:avLst/>
              </a:prstGeom>
              <a:blipFill>
                <a:blip r:embed="rId3"/>
                <a:stretch>
                  <a:fillRect l="-12698" r="-11905" b="-239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文字方塊 23">
                <a:extLst>
                  <a:ext uri="{FF2B5EF4-FFF2-40B4-BE49-F238E27FC236}">
                    <a16:creationId xmlns:a16="http://schemas.microsoft.com/office/drawing/2014/main" id="{261B30E7-1AAA-4B62-88FB-3E12E155602C}"/>
                  </a:ext>
                </a:extLst>
              </p:cNvPr>
              <p:cNvSpPr txBox="1"/>
              <p:nvPr/>
            </p:nvSpPr>
            <p:spPr>
              <a:xfrm>
                <a:off x="6682613" y="3589230"/>
                <a:ext cx="2187675" cy="2559740"/>
              </a:xfrm>
              <a:prstGeom prst="rect">
                <a:avLst/>
              </a:prstGeom>
              <a:noFill/>
            </p:spPr>
            <p:txBody>
              <a:bodyPr wrap="square" lIns="0" tIns="0" rIns="0" bIns="0" rtlCol="0">
                <a:spAutoFit/>
              </a:bodyPr>
              <a:lstStyle/>
              <a:p>
                <a:r>
                  <a:rPr lang="en-US" sz="2400" dirty="0"/>
                  <a:t>No. params: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∗2</m:t>
                    </m:r>
                    <m:r>
                      <a:rPr lang="en-US" sz="2400" b="0" i="0" smtClean="0">
                        <a:latin typeface="Cambria Math" panose="02040503050406030204" pitchFamily="18" charset="0"/>
                      </a:rPr>
                      <m:t>+2</m:t>
                    </m:r>
                    <m:r>
                      <a:rPr lang="en-US" sz="2400">
                        <a:latin typeface="Cambria Math" panose="02040503050406030204" pitchFamily="18" charset="0"/>
                      </a:rPr>
                      <m:t>∗</m:t>
                    </m:r>
                    <m:r>
                      <a:rPr lang="en-US" sz="2400" b="0" i="0"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26</m:t>
                    </m:r>
                  </m:oMath>
                </a14:m>
                <a:r>
                  <a:rPr lang="en-US" sz="2400" dirty="0"/>
                  <a:t>; </a:t>
                </a:r>
              </a:p>
              <a:p>
                <a:r>
                  <a:rPr lang="en-US" sz="2400" dirty="0"/>
                  <a:t>No. MULs:</a:t>
                </a:r>
                <a14:m>
                  <m:oMath xmlns:m="http://schemas.openxmlformats.org/officeDocument/2006/math">
                    <m:r>
                      <a:rPr lang="en-US" sz="2400">
                        <a:latin typeface="Cambria Math" panose="02040503050406030204" pitchFamily="18" charset="0"/>
                      </a:rPr>
                      <m:t>3∗3∗</m:t>
                    </m:r>
                    <m:r>
                      <a:rPr lang="en-US" sz="2400" b="0" i="0" smtClean="0">
                        <a:latin typeface="Cambria Math" panose="02040503050406030204" pitchFamily="18" charset="0"/>
                      </a:rPr>
                      <m:t>1∗</m:t>
                    </m:r>
                    <m:r>
                      <a:rPr lang="en-US" sz="2400">
                        <a:latin typeface="Cambria Math" panose="02040503050406030204" pitchFamily="18" charset="0"/>
                      </a:rPr>
                      <m:t>2∗4∗4+</m:t>
                    </m:r>
                    <m:r>
                      <a:rPr lang="en-US" sz="2400" i="1">
                        <a:latin typeface="Cambria Math" panose="02040503050406030204" pitchFamily="18" charset="0"/>
                      </a:rPr>
                      <m:t>1∗1∗2∗4∗4∗4=416</m:t>
                    </m:r>
                  </m:oMath>
                </a14:m>
                <a:endParaRPr lang="zh-TW" altLang="en-US" sz="2400" dirty="0"/>
              </a:p>
            </p:txBody>
          </p:sp>
        </mc:Choice>
        <mc:Fallback xmlns="">
          <p:sp>
            <p:nvSpPr>
              <p:cNvPr id="38" name="文字方塊 23">
                <a:extLst>
                  <a:ext uri="{FF2B5EF4-FFF2-40B4-BE49-F238E27FC236}">
                    <a16:creationId xmlns:a16="http://schemas.microsoft.com/office/drawing/2014/main" id="{261B30E7-1AAA-4B62-88FB-3E12E155602C}"/>
                  </a:ext>
                </a:extLst>
              </p:cNvPr>
              <p:cNvSpPr txBox="1">
                <a:spLocks noRot="1" noChangeAspect="1" noMove="1" noResize="1" noEditPoints="1" noAdjustHandles="1" noChangeArrowheads="1" noChangeShapeType="1" noTextEdit="1"/>
              </p:cNvSpPr>
              <p:nvPr/>
            </p:nvSpPr>
            <p:spPr>
              <a:xfrm>
                <a:off x="6682613" y="3589230"/>
                <a:ext cx="2187675" cy="2559740"/>
              </a:xfrm>
              <a:prstGeom prst="rect">
                <a:avLst/>
              </a:prstGeom>
              <a:blipFill>
                <a:blip r:embed="rId4"/>
                <a:stretch>
                  <a:fillRect l="-8357" t="-3571" r="-557" b="-238"/>
                </a:stretch>
              </a:blipFill>
            </p:spPr>
            <p:txBody>
              <a:bodyPr/>
              <a:lstStyle/>
              <a:p>
                <a:r>
                  <a:rPr lang="en-SE">
                    <a:noFill/>
                  </a:rPr>
                  <a:t> </a:t>
                </a:r>
              </a:p>
            </p:txBody>
          </p:sp>
        </mc:Fallback>
      </mc:AlternateContent>
    </p:spTree>
    <p:extLst>
      <p:ext uri="{BB962C8B-B14F-4D97-AF65-F5344CB8AC3E}">
        <p14:creationId xmlns:p14="http://schemas.microsoft.com/office/powerpoint/2010/main" val="24311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119"/>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124"/>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12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125"/>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121"/>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126"/>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122"/>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127"/>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2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34"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0" y="1276854"/>
                <a:ext cx="5580112" cy="3961027"/>
              </a:xfrm>
            </p:spPr>
            <p:txBody>
              <a:bodyPr>
                <a:normAutofit fontScale="625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r>
                  <a:rPr lang="en-US" dirty="0"/>
                  <a:t>Benefits:</a:t>
                </a:r>
              </a:p>
              <a:p>
                <a:pPr lvl="1"/>
                <a:r>
                  <a:rPr lang="en-US" dirty="0"/>
                  <a:t>Residual connections help in handling the vanishing gradient problem in very deep NNs</a:t>
                </a:r>
              </a:p>
              <a:p>
                <a:pPr lvl="1"/>
                <a:r>
                  <a:rPr lang="en-US" dirty="0"/>
                  <a:t>If identify mapping is close to optimal, then weights can be small to capture minor differences only, in other words, “unnecessary layers” can learn to be identity mapping. This allows stacking many layers (e.g., 152) without overfitting</a:t>
                </a:r>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0" y="1276854"/>
                <a:ext cx="5580112" cy="3961027"/>
              </a:xfrm>
              <a:blipFill>
                <a:blip r:embed="rId2"/>
                <a:stretch>
                  <a:fillRect l="-984" t="-21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5445693" y="2727693"/>
            <a:ext cx="3619470" cy="2376334"/>
          </a:xfrm>
          <a:prstGeom prst="rect">
            <a:avLst/>
          </a:prstGeom>
          <a:blipFill>
            <a:blip r:embed="rId3"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C1CE9F13-3A7B-4A11-8D58-2326FA0406B6}"/>
              </a:ext>
            </a:extLst>
          </p:cNvPr>
          <p:cNvPicPr>
            <a:picLocks noChangeAspect="1"/>
          </p:cNvPicPr>
          <p:nvPr/>
        </p:nvPicPr>
        <p:blipFill>
          <a:blip r:embed="rId4"/>
          <a:stretch>
            <a:fillRect/>
          </a:stretch>
        </p:blipFill>
        <p:spPr>
          <a:xfrm>
            <a:off x="0" y="5229717"/>
            <a:ext cx="9144000" cy="1300318"/>
          </a:xfrm>
          <a:prstGeom prst="rect">
            <a:avLst/>
          </a:prstGeom>
        </p:spPr>
      </p:pic>
    </p:spTree>
    <p:extLst>
      <p:ext uri="{BB962C8B-B14F-4D97-AF65-F5344CB8AC3E}">
        <p14:creationId xmlns:p14="http://schemas.microsoft.com/office/powerpoint/2010/main" val="2690298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an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Sobel Filter for Vertical Edge Detection</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graphicFrame>
        <p:nvGraphicFramePr>
          <p:cNvPr id="5" name="Table 4">
            <a:extLst>
              <a:ext uri="{FF2B5EF4-FFF2-40B4-BE49-F238E27FC236}">
                <a16:creationId xmlns:a16="http://schemas.microsoft.com/office/drawing/2014/main" id="{412B9996-8121-4F0B-9CEA-7B5972433549}"/>
              </a:ext>
            </a:extLst>
          </p:cNvPr>
          <p:cNvGraphicFramePr>
            <a:graphicFrameLocks noGrp="1"/>
          </p:cNvGraphicFramePr>
          <p:nvPr/>
        </p:nvGraphicFramePr>
        <p:xfrm>
          <a:off x="1436660" y="1000654"/>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19A1896-5BCC-4F4D-AE0E-6A92309238A3}"/>
              </a:ext>
            </a:extLst>
          </p:cNvPr>
          <p:cNvGraphicFramePr>
            <a:graphicFrameLocks noGrp="1"/>
          </p:cNvGraphicFramePr>
          <p:nvPr>
            <p:extLst>
              <p:ext uri="{D42A27DB-BD31-4B8C-83A1-F6EECF244321}">
                <p14:modId xmlns:p14="http://schemas.microsoft.com/office/powerpoint/2010/main" val="1348090595"/>
              </p:ext>
            </p:extLst>
          </p:nvPr>
        </p:nvGraphicFramePr>
        <p:xfrm>
          <a:off x="4420476" y="1601022"/>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88628" y="4882774"/>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88628" y="4882774"/>
                <a:ext cx="291165" cy="369332"/>
              </a:xfrm>
              <a:prstGeom prst="rect">
                <a:avLst/>
              </a:prstGeom>
              <a:blipFill>
                <a:blip r:embed="rId2"/>
                <a:stretch>
                  <a:fillRect l="-12766" r="-12766"/>
                </a:stretch>
              </a:blipFill>
            </p:spPr>
            <p:txBody>
              <a:bodyPr/>
              <a:lstStyle/>
              <a:p>
                <a:r>
                  <a:rPr lang="en-SE">
                    <a:noFill/>
                  </a:rPr>
                  <a:t> </a:t>
                </a:r>
              </a:p>
            </p:txBody>
          </p:sp>
        </mc:Fallback>
      </mc:AlternateContent>
      <p:graphicFrame>
        <p:nvGraphicFramePr>
          <p:cNvPr id="8" name="Table 7">
            <a:extLst>
              <a:ext uri="{FF2B5EF4-FFF2-40B4-BE49-F238E27FC236}">
                <a16:creationId xmlns:a16="http://schemas.microsoft.com/office/drawing/2014/main" id="{6E88C42E-579B-4832-B4E0-BE2CDDA35205}"/>
              </a:ext>
            </a:extLst>
          </p:cNvPr>
          <p:cNvGraphicFramePr>
            <a:graphicFrameLocks noGrp="1"/>
          </p:cNvGraphicFramePr>
          <p:nvPr>
            <p:extLst>
              <p:ext uri="{D42A27DB-BD31-4B8C-83A1-F6EECF244321}">
                <p14:modId xmlns:p14="http://schemas.microsoft.com/office/powerpoint/2010/main" val="769764935"/>
              </p:ext>
            </p:extLst>
          </p:nvPr>
        </p:nvGraphicFramePr>
        <p:xfrm>
          <a:off x="6228184" y="1393647"/>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0A70F3-21DB-49E6-A27A-10672E12324A}"/>
                  </a:ext>
                </a:extLst>
              </p:cNvPr>
              <p:cNvSpPr txBox="1"/>
              <p:nvPr/>
            </p:nvSpPr>
            <p:spPr>
              <a:xfrm>
                <a:off x="3988428" y="1985948"/>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9" name="TextBox 8">
                <a:extLst>
                  <a:ext uri="{FF2B5EF4-FFF2-40B4-BE49-F238E27FC236}">
                    <a16:creationId xmlns:a16="http://schemas.microsoft.com/office/drawing/2014/main" id="{CF0A70F3-21DB-49E6-A27A-10672E12324A}"/>
                  </a:ext>
                </a:extLst>
              </p:cNvPr>
              <p:cNvSpPr txBox="1">
                <a:spLocks noRot="1" noChangeAspect="1" noMove="1" noResize="1" noEditPoints="1" noAdjustHandles="1" noChangeArrowheads="1" noChangeShapeType="1" noTextEdit="1"/>
              </p:cNvSpPr>
              <p:nvPr/>
            </p:nvSpPr>
            <p:spPr>
              <a:xfrm>
                <a:off x="3988428" y="1985948"/>
                <a:ext cx="236051" cy="430887"/>
              </a:xfrm>
              <a:prstGeom prst="rect">
                <a:avLst/>
              </a:prstGeom>
              <a:blipFill>
                <a:blip r:embed="rId3"/>
                <a:stretch>
                  <a:fillRect/>
                </a:stretch>
              </a:blipFill>
            </p:spPr>
            <p:txBody>
              <a:bodyPr/>
              <a:lstStyle/>
              <a:p>
                <a:r>
                  <a:rPr lang="en-SE">
                    <a:noFill/>
                  </a:rPr>
                  <a:t> </a:t>
                </a:r>
              </a:p>
            </p:txBody>
          </p:sp>
        </mc:Fallback>
      </mc:AlternateContent>
      <p:grpSp>
        <p:nvGrpSpPr>
          <p:cNvPr id="10" name="Group 9">
            <a:extLst>
              <a:ext uri="{FF2B5EF4-FFF2-40B4-BE49-F238E27FC236}">
                <a16:creationId xmlns:a16="http://schemas.microsoft.com/office/drawing/2014/main" id="{CD5EEF92-67DD-44F4-AEFB-058EABDD5A4F}"/>
              </a:ext>
            </a:extLst>
          </p:cNvPr>
          <p:cNvGrpSpPr/>
          <p:nvPr/>
        </p:nvGrpSpPr>
        <p:grpSpPr>
          <a:xfrm>
            <a:off x="6867079" y="3078994"/>
            <a:ext cx="388195" cy="383976"/>
            <a:chOff x="6403075" y="5717739"/>
            <a:chExt cx="2006219" cy="982640"/>
          </a:xfrm>
        </p:grpSpPr>
        <p:sp>
          <p:nvSpPr>
            <p:cNvPr id="11" name="Rectangle 10">
              <a:extLst>
                <a:ext uri="{FF2B5EF4-FFF2-40B4-BE49-F238E27FC236}">
                  <a16:creationId xmlns:a16="http://schemas.microsoft.com/office/drawing/2014/main" id="{F27932EF-56E3-4196-A374-499B20778048}"/>
                </a:ext>
              </a:extLst>
            </p:cNvPr>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E4EE193-C33E-422F-A432-CE93599391EC}"/>
                </a:ext>
              </a:extLst>
            </p:cNvPr>
            <p:cNvGrpSpPr/>
            <p:nvPr/>
          </p:nvGrpSpPr>
          <p:grpSpPr>
            <a:xfrm>
              <a:off x="6403075" y="5717739"/>
              <a:ext cx="1529854" cy="982640"/>
              <a:chOff x="1897039" y="5745706"/>
              <a:chExt cx="1529854" cy="982640"/>
            </a:xfrm>
          </p:grpSpPr>
          <p:sp>
            <p:nvSpPr>
              <p:cNvPr id="13" name="Rectangle 12">
                <a:extLst>
                  <a:ext uri="{FF2B5EF4-FFF2-40B4-BE49-F238E27FC236}">
                    <a16:creationId xmlns:a16="http://schemas.microsoft.com/office/drawing/2014/main" id="{BCEAC7D2-D856-4754-AFBE-A56F425A4CB4}"/>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Rectangle 13">
                <a:extLst>
                  <a:ext uri="{FF2B5EF4-FFF2-40B4-BE49-F238E27FC236}">
                    <a16:creationId xmlns:a16="http://schemas.microsoft.com/office/drawing/2014/main" id="{0D32D73D-D5E8-4534-9B00-06141452B9FA}"/>
                  </a:ext>
                </a:extLst>
              </p:cNvPr>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19147" y="4882774"/>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19147" y="4882774"/>
                <a:ext cx="174612" cy="430887"/>
              </a:xfrm>
              <a:prstGeom prst="rect">
                <a:avLst/>
              </a:prstGeom>
              <a:blipFill>
                <a:blip r:embed="rId4"/>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nvGraphicFramePr>
        <p:xfrm>
          <a:off x="1436660" y="3900097"/>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17" name="Group 16">
            <a:extLst>
              <a:ext uri="{FF2B5EF4-FFF2-40B4-BE49-F238E27FC236}">
                <a16:creationId xmlns:a16="http://schemas.microsoft.com/office/drawing/2014/main" id="{55B26C20-E253-45EC-9CAD-401905AE3079}"/>
              </a:ext>
            </a:extLst>
          </p:cNvPr>
          <p:cNvGrpSpPr/>
          <p:nvPr/>
        </p:nvGrpSpPr>
        <p:grpSpPr>
          <a:xfrm>
            <a:off x="2469881" y="3462969"/>
            <a:ext cx="341309" cy="340243"/>
            <a:chOff x="1897039" y="5745706"/>
            <a:chExt cx="1337480" cy="982640"/>
          </a:xfrm>
        </p:grpSpPr>
        <p:sp>
          <p:nvSpPr>
            <p:cNvPr id="18" name="Rectangle 17">
              <a:extLst>
                <a:ext uri="{FF2B5EF4-FFF2-40B4-BE49-F238E27FC236}">
                  <a16:creationId xmlns:a16="http://schemas.microsoft.com/office/drawing/2014/main" id="{F151DC60-DF3B-4E5B-8623-90DDDC15B151}"/>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EADF19D5-3CE6-4201-B5BF-F22A81EC29D2}"/>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1AFEA4-35D2-4ED0-AD74-649554215457}"/>
                  </a:ext>
                </a:extLst>
              </p:cNvPr>
              <p:cNvSpPr txBox="1"/>
              <p:nvPr/>
            </p:nvSpPr>
            <p:spPr>
              <a:xfrm>
                <a:off x="5788628" y="2016725"/>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20" name="TextBox 19">
                <a:extLst>
                  <a:ext uri="{FF2B5EF4-FFF2-40B4-BE49-F238E27FC236}">
                    <a16:creationId xmlns:a16="http://schemas.microsoft.com/office/drawing/2014/main" id="{F01AFEA4-35D2-4ED0-AD74-649554215457}"/>
                  </a:ext>
                </a:extLst>
              </p:cNvPr>
              <p:cNvSpPr txBox="1">
                <a:spLocks noRot="1" noChangeAspect="1" noMove="1" noResize="1" noEditPoints="1" noAdjustHandles="1" noChangeArrowheads="1" noChangeShapeType="1" noTextEdit="1"/>
              </p:cNvSpPr>
              <p:nvPr/>
            </p:nvSpPr>
            <p:spPr>
              <a:xfrm>
                <a:off x="5788628" y="2016725"/>
                <a:ext cx="291165" cy="369332"/>
              </a:xfrm>
              <a:prstGeom prst="rect">
                <a:avLst/>
              </a:prstGeom>
              <a:blipFill>
                <a:blip r:embed="rId5"/>
                <a:stretch>
                  <a:fillRect l="-12766" r="-12766"/>
                </a:stretch>
              </a:blipFill>
            </p:spPr>
            <p:txBody>
              <a:bodyPr/>
              <a:lstStyle/>
              <a:p>
                <a:r>
                  <a:rPr lang="en-SE">
                    <a:noFill/>
                  </a:rPr>
                  <a:t> </a:t>
                </a:r>
              </a:p>
            </p:txBody>
          </p:sp>
        </mc:Fallback>
      </mc:AlternateContent>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882175"/>
              </p:ext>
            </p:extLst>
          </p:nvPr>
        </p:nvGraphicFramePr>
        <p:xfrm>
          <a:off x="6225591" y="4259696"/>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Group 21">
            <a:extLst>
              <a:ext uri="{FF2B5EF4-FFF2-40B4-BE49-F238E27FC236}">
                <a16:creationId xmlns:a16="http://schemas.microsoft.com/office/drawing/2014/main" id="{25FA516B-7728-4785-B411-238276CF7BAA}"/>
              </a:ext>
            </a:extLst>
          </p:cNvPr>
          <p:cNvGrpSpPr/>
          <p:nvPr/>
        </p:nvGrpSpPr>
        <p:grpSpPr>
          <a:xfrm rot="10800000">
            <a:off x="2469882" y="6347989"/>
            <a:ext cx="341309" cy="340243"/>
            <a:chOff x="1897039" y="5745706"/>
            <a:chExt cx="1337480" cy="982640"/>
          </a:xfrm>
        </p:grpSpPr>
        <p:sp>
          <p:nvSpPr>
            <p:cNvPr id="23" name="Rectangle 22">
              <a:extLst>
                <a:ext uri="{FF2B5EF4-FFF2-40B4-BE49-F238E27FC236}">
                  <a16:creationId xmlns:a16="http://schemas.microsoft.com/office/drawing/2014/main" id="{395D5758-E727-4AF6-AAC9-60DBA2248210}"/>
                </a:ext>
              </a:extLst>
            </p:cNvPr>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a:extLst>
                <a:ext uri="{FF2B5EF4-FFF2-40B4-BE49-F238E27FC236}">
                  <a16:creationId xmlns:a16="http://schemas.microsoft.com/office/drawing/2014/main" id="{CB0618D0-FD3A-46C7-91CE-4021B15F4B06}"/>
                </a:ext>
              </a:extLst>
            </p:cNvPr>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2053094769"/>
              </p:ext>
            </p:extLst>
          </p:nvPr>
        </p:nvGraphicFramePr>
        <p:xfrm>
          <a:off x="4421317" y="4497848"/>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26" name="Group 25">
            <a:extLst>
              <a:ext uri="{FF2B5EF4-FFF2-40B4-BE49-F238E27FC236}">
                <a16:creationId xmlns:a16="http://schemas.microsoft.com/office/drawing/2014/main" id="{6C8EAC9C-7538-41AB-A555-74EA6F500874}"/>
              </a:ext>
            </a:extLst>
          </p:cNvPr>
          <p:cNvGrpSpPr/>
          <p:nvPr/>
        </p:nvGrpSpPr>
        <p:grpSpPr>
          <a:xfrm>
            <a:off x="6863077" y="5903253"/>
            <a:ext cx="368517" cy="364511"/>
            <a:chOff x="6403075" y="5717739"/>
            <a:chExt cx="2006220" cy="982640"/>
          </a:xfrm>
        </p:grpSpPr>
        <p:sp>
          <p:nvSpPr>
            <p:cNvPr id="27" name="Rectangle 26">
              <a:extLst>
                <a:ext uri="{FF2B5EF4-FFF2-40B4-BE49-F238E27FC236}">
                  <a16:creationId xmlns:a16="http://schemas.microsoft.com/office/drawing/2014/main" id="{FA343331-E751-4358-8BD1-D16ED00269CF}"/>
                </a:ext>
              </a:extLst>
            </p:cNvPr>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8" name="Group 27">
              <a:extLst>
                <a:ext uri="{FF2B5EF4-FFF2-40B4-BE49-F238E27FC236}">
                  <a16:creationId xmlns:a16="http://schemas.microsoft.com/office/drawing/2014/main" id="{34ED598C-3003-41B1-8BCF-0ADB67367C60}"/>
                </a:ext>
              </a:extLst>
            </p:cNvPr>
            <p:cNvGrpSpPr/>
            <p:nvPr/>
          </p:nvGrpSpPr>
          <p:grpSpPr>
            <a:xfrm>
              <a:off x="6403075" y="5717739"/>
              <a:ext cx="1447050" cy="982640"/>
              <a:chOff x="1897039" y="5745706"/>
              <a:chExt cx="1447050" cy="982640"/>
            </a:xfrm>
          </p:grpSpPr>
          <p:sp>
            <p:nvSpPr>
              <p:cNvPr id="29" name="Rectangle 28">
                <a:extLst>
                  <a:ext uri="{FF2B5EF4-FFF2-40B4-BE49-F238E27FC236}">
                    <a16:creationId xmlns:a16="http://schemas.microsoft.com/office/drawing/2014/main" id="{0F1538FE-C4FD-4086-9C25-B1C4DC0A708B}"/>
                  </a:ext>
                </a:extLst>
              </p:cNvPr>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5BF0B6FF-2B56-470A-88F4-98D24E8E9484}"/>
                  </a:ext>
                </a:extLst>
              </p:cNvPr>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1" name="Group 30">
            <a:extLst>
              <a:ext uri="{FF2B5EF4-FFF2-40B4-BE49-F238E27FC236}">
                <a16:creationId xmlns:a16="http://schemas.microsoft.com/office/drawing/2014/main" id="{7645D1D7-D49F-4F71-BF97-56207FC4C444}"/>
              </a:ext>
            </a:extLst>
          </p:cNvPr>
          <p:cNvGrpSpPr/>
          <p:nvPr/>
        </p:nvGrpSpPr>
        <p:grpSpPr>
          <a:xfrm rot="10800000">
            <a:off x="4854229" y="2851370"/>
            <a:ext cx="336371" cy="340243"/>
            <a:chOff x="6403075" y="5717739"/>
            <a:chExt cx="2006220" cy="982640"/>
          </a:xfrm>
        </p:grpSpPr>
        <p:grpSp>
          <p:nvGrpSpPr>
            <p:cNvPr id="32" name="Group 31">
              <a:extLst>
                <a:ext uri="{FF2B5EF4-FFF2-40B4-BE49-F238E27FC236}">
                  <a16:creationId xmlns:a16="http://schemas.microsoft.com/office/drawing/2014/main" id="{713198EB-A926-4AF9-A9E9-4F698C6DD05E}"/>
                </a:ext>
              </a:extLst>
            </p:cNvPr>
            <p:cNvGrpSpPr/>
            <p:nvPr/>
          </p:nvGrpSpPr>
          <p:grpSpPr>
            <a:xfrm>
              <a:off x="6403075" y="5717739"/>
              <a:ext cx="1337480" cy="982640"/>
              <a:chOff x="1897039" y="5745706"/>
              <a:chExt cx="1337480" cy="982640"/>
            </a:xfrm>
          </p:grpSpPr>
          <p:sp>
            <p:nvSpPr>
              <p:cNvPr id="34" name="Rectangle 33">
                <a:extLst>
                  <a:ext uri="{FF2B5EF4-FFF2-40B4-BE49-F238E27FC236}">
                    <a16:creationId xmlns:a16="http://schemas.microsoft.com/office/drawing/2014/main" id="{536C5A42-A36D-4369-87B8-4DF4D3A9181F}"/>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7FC1BE-E0B4-493C-A5AC-E4F52A63919B}"/>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F0BE98-B5B3-4FBC-BE05-DA2F7DADE761}"/>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994383B-CAB7-4D09-9907-F74ED5254096}"/>
              </a:ext>
            </a:extLst>
          </p:cNvPr>
          <p:cNvGrpSpPr/>
          <p:nvPr/>
        </p:nvGrpSpPr>
        <p:grpSpPr>
          <a:xfrm rot="10800000">
            <a:off x="4848615" y="5758642"/>
            <a:ext cx="336371" cy="340243"/>
            <a:chOff x="6403075" y="5717739"/>
            <a:chExt cx="2006220" cy="982640"/>
          </a:xfrm>
        </p:grpSpPr>
        <p:grpSp>
          <p:nvGrpSpPr>
            <p:cNvPr id="37" name="Group 36">
              <a:extLst>
                <a:ext uri="{FF2B5EF4-FFF2-40B4-BE49-F238E27FC236}">
                  <a16:creationId xmlns:a16="http://schemas.microsoft.com/office/drawing/2014/main" id="{44BC8E1F-2705-49A4-9C53-DDF17ADCED1F}"/>
                </a:ext>
              </a:extLst>
            </p:cNvPr>
            <p:cNvGrpSpPr/>
            <p:nvPr/>
          </p:nvGrpSpPr>
          <p:grpSpPr>
            <a:xfrm>
              <a:off x="6403075" y="5717739"/>
              <a:ext cx="1337480" cy="982640"/>
              <a:chOff x="1897039" y="5745706"/>
              <a:chExt cx="1337480" cy="982640"/>
            </a:xfrm>
          </p:grpSpPr>
          <p:sp>
            <p:nvSpPr>
              <p:cNvPr id="39" name="Rectangle 38">
                <a:extLst>
                  <a:ext uri="{FF2B5EF4-FFF2-40B4-BE49-F238E27FC236}">
                    <a16:creationId xmlns:a16="http://schemas.microsoft.com/office/drawing/2014/main" id="{AF1FEB6A-5818-40D0-BE1B-CD12F06579B9}"/>
                  </a:ext>
                </a:extLst>
              </p:cNvPr>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7EE501-4448-4F4B-A319-BCD8B91DDABC}"/>
                  </a:ext>
                </a:extLst>
              </p:cNvPr>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6E694CA-C5ED-4192-8DF7-5ACB0ABBF9E6}"/>
                </a:ext>
              </a:extLst>
            </p:cNvPr>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12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err="1"/>
              <a:t>ResNet</a:t>
            </a:r>
            <a:r>
              <a:rPr lang="en-US" dirty="0"/>
              <a:t> Training with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F33-8B6C-4C8D-AD7C-0A411A880289}"/>
              </a:ext>
            </a:extLst>
          </p:cNvPr>
          <p:cNvSpPr>
            <a:spLocks noGrp="1"/>
          </p:cNvSpPr>
          <p:nvPr>
            <p:ph type="title"/>
          </p:nvPr>
        </p:nvSpPr>
        <p:spPr/>
        <p:txBody>
          <a:bodyPr/>
          <a:lstStyle/>
          <a:p>
            <a:r>
              <a:rPr lang="en-US" sz="3600" dirty="0"/>
              <a:t>ImageNet Large Scale Visual Recognition Challenge</a:t>
            </a:r>
            <a:endParaRPr lang="en-SE" sz="3600" dirty="0"/>
          </a:p>
        </p:txBody>
      </p:sp>
      <p:sp>
        <p:nvSpPr>
          <p:cNvPr id="3" name="Content Placeholder 2">
            <a:extLst>
              <a:ext uri="{FF2B5EF4-FFF2-40B4-BE49-F238E27FC236}">
                <a16:creationId xmlns:a16="http://schemas.microsoft.com/office/drawing/2014/main" id="{6F258C21-D79A-41C2-87FF-1878D41D5DCB}"/>
              </a:ext>
            </a:extLst>
          </p:cNvPr>
          <p:cNvSpPr>
            <a:spLocks noGrp="1"/>
          </p:cNvSpPr>
          <p:nvPr>
            <p:ph idx="1"/>
          </p:nvPr>
        </p:nvSpPr>
        <p:spPr/>
        <p:txBody>
          <a:bodyPr/>
          <a:lstStyle/>
          <a:p>
            <a:r>
              <a:rPr lang="en-US" dirty="0"/>
              <a:t>1,000 object classes, 1.4 M labeled images</a:t>
            </a:r>
            <a:endParaRPr lang="en-SE" dirty="0"/>
          </a:p>
        </p:txBody>
      </p:sp>
      <p:sp>
        <p:nvSpPr>
          <p:cNvPr id="4" name="Slide Number Placeholder 3">
            <a:extLst>
              <a:ext uri="{FF2B5EF4-FFF2-40B4-BE49-F238E27FC236}">
                <a16:creationId xmlns:a16="http://schemas.microsoft.com/office/drawing/2014/main" id="{B0AB00E9-6ADB-4A4F-A9D3-E164277A922E}"/>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6" name="Picture 5">
            <a:extLst>
              <a:ext uri="{FF2B5EF4-FFF2-40B4-BE49-F238E27FC236}">
                <a16:creationId xmlns:a16="http://schemas.microsoft.com/office/drawing/2014/main" id="{751885CA-424E-4D18-824E-45FE8DE53BA9}"/>
              </a:ext>
            </a:extLst>
          </p:cNvPr>
          <p:cNvPicPr>
            <a:picLocks noChangeAspect="1"/>
          </p:cNvPicPr>
          <p:nvPr/>
        </p:nvPicPr>
        <p:blipFill>
          <a:blip r:embed="rId2"/>
          <a:stretch>
            <a:fillRect/>
          </a:stretch>
        </p:blipFill>
        <p:spPr>
          <a:xfrm>
            <a:off x="-13235" y="2672892"/>
            <a:ext cx="9144000" cy="4117947"/>
          </a:xfrm>
          <a:prstGeom prst="rect">
            <a:avLst/>
          </a:prstGeom>
        </p:spPr>
      </p:pic>
    </p:spTree>
    <p:extLst>
      <p:ext uri="{BB962C8B-B14F-4D97-AF65-F5344CB8AC3E}">
        <p14:creationId xmlns:p14="http://schemas.microsoft.com/office/powerpoint/2010/main" val="48011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052737"/>
                <a:ext cx="8435280" cy="3126290"/>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052737"/>
                <a:ext cx="8435280" cy="3126290"/>
              </a:xfrm>
              <a:blipFill>
                <a:blip r:embed="rId3"/>
                <a:stretch>
                  <a:fillRect l="-217" t="-19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602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a:xfrm>
            <a:off x="457200" y="1295400"/>
            <a:ext cx="8229600" cy="5479110"/>
          </a:xfrm>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75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a:t>Each number may need 4 B storage space for floating point, 8 B for double, or 1 B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99A-EE81-46DA-B4A9-B09865FCB532}"/>
              </a:ext>
            </a:extLst>
          </p:cNvPr>
          <p:cNvSpPr>
            <a:spLocks noGrp="1"/>
          </p:cNvSpPr>
          <p:nvPr>
            <p:ph type="title"/>
          </p:nvPr>
        </p:nvSpPr>
        <p:spPr/>
        <p:txBody>
          <a:bodyPr/>
          <a:lstStyle/>
          <a:p>
            <a:r>
              <a:rPr lang="en-US" dirty="0"/>
              <a:t>Transfer Learning</a:t>
            </a:r>
            <a:endParaRPr lang="en-SE" dirty="0"/>
          </a:p>
        </p:txBody>
      </p:sp>
      <p:sp>
        <p:nvSpPr>
          <p:cNvPr id="3" name="Content Placeholder 2">
            <a:extLst>
              <a:ext uri="{FF2B5EF4-FFF2-40B4-BE49-F238E27FC236}">
                <a16:creationId xmlns:a16="http://schemas.microsoft.com/office/drawing/2014/main" id="{BCEB2AD4-F3C9-4225-AA1E-9A3CB8BDA48F}"/>
              </a:ext>
            </a:extLst>
          </p:cNvPr>
          <p:cNvSpPr>
            <a:spLocks noGrp="1"/>
          </p:cNvSpPr>
          <p:nvPr>
            <p:ph idx="1"/>
          </p:nvPr>
        </p:nvSpPr>
        <p:spPr>
          <a:xfrm>
            <a:off x="457200" y="1295400"/>
            <a:ext cx="8229600" cy="5373960"/>
          </a:xfrm>
        </p:spPr>
        <p:txBody>
          <a:bodyPr>
            <a:normAutofit fontScale="85000" lnSpcReduction="20000"/>
          </a:bodyPr>
          <a:lstStyle/>
          <a:p>
            <a:r>
              <a:rPr lang="en-US" dirty="0"/>
              <a:t>Instead of training your CNN from scratch, start from a pre-trained CNN, e.g., </a:t>
            </a:r>
            <a:r>
              <a:rPr lang="en-US" dirty="0" err="1"/>
              <a:t>ResNet</a:t>
            </a:r>
            <a:r>
              <a:rPr lang="en-US" dirty="0"/>
              <a:t>, and fine-tune it for your task</a:t>
            </a:r>
          </a:p>
          <a:p>
            <a:r>
              <a:rPr lang="en-US" dirty="0"/>
              <a:t>First, replace the SoftMax classification head with your own</a:t>
            </a:r>
          </a:p>
          <a:p>
            <a:r>
              <a:rPr lang="en-US" dirty="0"/>
              <a:t>Next, train the CNN while keeping frozen </a:t>
            </a:r>
          </a:p>
          <a:p>
            <a:pPr lvl="1"/>
            <a:r>
              <a:rPr lang="en-US" dirty="0"/>
              <a:t>all CONV layers and only train the SoftMax layer</a:t>
            </a:r>
          </a:p>
          <a:p>
            <a:pPr lvl="1"/>
            <a:r>
              <a:rPr lang="en-US" dirty="0"/>
              <a:t>or part of the earlier CONV layers close to the input layer (snice earlier layers extract lower-level features that are more likely to be common among different tasks)</a:t>
            </a:r>
          </a:p>
          <a:p>
            <a:pPr lvl="1"/>
            <a:r>
              <a:rPr lang="en-US" dirty="0"/>
              <a:t>or none of the layers</a:t>
            </a:r>
          </a:p>
          <a:p>
            <a:pPr lvl="1"/>
            <a:r>
              <a:rPr lang="en-US" dirty="0"/>
              <a:t>The decision depends on how much training data you have, and how similar your task is to that of the pre-trained CNN</a:t>
            </a:r>
            <a:endParaRPr lang="en-SE" dirty="0"/>
          </a:p>
        </p:txBody>
      </p:sp>
      <p:sp>
        <p:nvSpPr>
          <p:cNvPr id="4" name="Slide Number Placeholder 3">
            <a:extLst>
              <a:ext uri="{FF2B5EF4-FFF2-40B4-BE49-F238E27FC236}">
                <a16:creationId xmlns:a16="http://schemas.microsoft.com/office/drawing/2014/main" id="{EDDAAA1B-D807-4595-83D9-223A346CD13D}"/>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1357222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p:txBody>
          <a:bodyPr>
            <a:normAutofit/>
          </a:bodyPr>
          <a:lstStyle/>
          <a:p>
            <a:r>
              <a:rPr lang="en-US" dirty="0"/>
              <a:t>CNN Convolution layers</a:t>
            </a:r>
          </a:p>
          <a:p>
            <a:r>
              <a:rPr lang="en-US" dirty="0"/>
              <a:t>Pooling and Fully-Connected layers</a:t>
            </a:r>
          </a:p>
          <a:p>
            <a:r>
              <a:rPr lang="en-US" dirty="0"/>
              <a:t>CNN case studies</a:t>
            </a:r>
          </a:p>
          <a:p>
            <a:r>
              <a:rPr lang="en-US" dirty="0">
                <a:solidFill>
                  <a:srgbClr val="FF0000"/>
                </a:solidFill>
              </a:rPr>
              <a:t>RNNs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7128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(Optional)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dirty="0"/>
              <a:t>Common Filters in CV</a:t>
            </a:r>
            <a:endParaRPr lang="en-SE"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82</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5AF-59AB-4DB6-B58F-942EDD0B8A2C}"/>
              </a:ext>
            </a:extLst>
          </p:cNvPr>
          <p:cNvSpPr>
            <a:spLocks noGrp="1"/>
          </p:cNvSpPr>
          <p:nvPr>
            <p:ph type="title"/>
          </p:nvPr>
        </p:nvSpPr>
        <p:spPr>
          <a:xfrm>
            <a:off x="457200" y="168110"/>
            <a:ext cx="8229600" cy="868362"/>
          </a:xfrm>
        </p:spPr>
        <p:txBody>
          <a:bodyPr/>
          <a:lstStyle/>
          <a:p>
            <a:r>
              <a:rPr lang="en-US" sz="3600" dirty="0"/>
              <a:t>Machine Learning Meets CV</a:t>
            </a:r>
            <a:endParaRPr lang="en-SE" sz="3600" dirty="0"/>
          </a:p>
        </p:txBody>
      </p:sp>
      <p:sp>
        <p:nvSpPr>
          <p:cNvPr id="4" name="Slide Number Placeholder 3">
            <a:extLst>
              <a:ext uri="{FF2B5EF4-FFF2-40B4-BE49-F238E27FC236}">
                <a16:creationId xmlns:a16="http://schemas.microsoft.com/office/drawing/2014/main" id="{1D385CD5-7A15-4FB9-8749-12C7AA7C47FE}"/>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C2E1A1-A687-4886-8BF5-1ABEC1D0CA23}"/>
                  </a:ext>
                </a:extLst>
              </p:cNvPr>
              <p:cNvSpPr txBox="1"/>
              <p:nvPr/>
            </p:nvSpPr>
            <p:spPr>
              <a:xfrm>
                <a:off x="5791221" y="5131757"/>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7" name="TextBox 6">
                <a:extLst>
                  <a:ext uri="{FF2B5EF4-FFF2-40B4-BE49-F238E27FC236}">
                    <a16:creationId xmlns:a16="http://schemas.microsoft.com/office/drawing/2014/main" id="{5DC2E1A1-A687-4886-8BF5-1ABEC1D0CA23}"/>
                  </a:ext>
                </a:extLst>
              </p:cNvPr>
              <p:cNvSpPr txBox="1">
                <a:spLocks noRot="1" noChangeAspect="1" noMove="1" noResize="1" noEditPoints="1" noAdjustHandles="1" noChangeArrowheads="1" noChangeShapeType="1" noTextEdit="1"/>
              </p:cNvSpPr>
              <p:nvPr/>
            </p:nvSpPr>
            <p:spPr>
              <a:xfrm>
                <a:off x="5791221" y="5131757"/>
                <a:ext cx="291165" cy="369332"/>
              </a:xfrm>
              <a:prstGeom prst="rect">
                <a:avLst/>
              </a:prstGeom>
              <a:blipFill>
                <a:blip r:embed="rId2"/>
                <a:stretch>
                  <a:fillRect l="-12500" r="-104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B0A1C6-7D20-4E5E-ABF8-B87356B9E7F7}"/>
                  </a:ext>
                </a:extLst>
              </p:cNvPr>
              <p:cNvSpPr txBox="1"/>
              <p:nvPr/>
            </p:nvSpPr>
            <p:spPr>
              <a:xfrm>
                <a:off x="4021740" y="5131757"/>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5" name="TextBox 14">
                <a:extLst>
                  <a:ext uri="{FF2B5EF4-FFF2-40B4-BE49-F238E27FC236}">
                    <a16:creationId xmlns:a16="http://schemas.microsoft.com/office/drawing/2014/main" id="{21B0A1C6-7D20-4E5E-ABF8-B87356B9E7F7}"/>
                  </a:ext>
                </a:extLst>
              </p:cNvPr>
              <p:cNvSpPr txBox="1">
                <a:spLocks noRot="1" noChangeAspect="1" noMove="1" noResize="1" noEditPoints="1" noAdjustHandles="1" noChangeArrowheads="1" noChangeShapeType="1" noTextEdit="1"/>
              </p:cNvSpPr>
              <p:nvPr/>
            </p:nvSpPr>
            <p:spPr>
              <a:xfrm>
                <a:off x="4021740" y="5131757"/>
                <a:ext cx="174612" cy="430887"/>
              </a:xfrm>
              <a:prstGeom prst="rect">
                <a:avLst/>
              </a:prstGeom>
              <a:blipFill>
                <a:blip r:embed="rId3"/>
                <a:stretch>
                  <a:fillRect/>
                </a:stretch>
              </a:blipFill>
            </p:spPr>
            <p:txBody>
              <a:bodyPr/>
              <a:lstStyle/>
              <a:p>
                <a:r>
                  <a:rPr lang="en-SE">
                    <a:noFill/>
                  </a:rPr>
                  <a:t> </a:t>
                </a:r>
              </a:p>
            </p:txBody>
          </p:sp>
        </mc:Fallback>
      </mc:AlternateContent>
      <p:graphicFrame>
        <p:nvGraphicFramePr>
          <p:cNvPr id="16" name="Table 15">
            <a:extLst>
              <a:ext uri="{FF2B5EF4-FFF2-40B4-BE49-F238E27FC236}">
                <a16:creationId xmlns:a16="http://schemas.microsoft.com/office/drawing/2014/main" id="{26452FC6-A973-4FF6-8CF2-4C3F03068E01}"/>
              </a:ext>
            </a:extLst>
          </p:cNvPr>
          <p:cNvGraphicFramePr>
            <a:graphicFrameLocks noGrp="1"/>
          </p:cNvGraphicFramePr>
          <p:nvPr>
            <p:extLst>
              <p:ext uri="{D42A27DB-BD31-4B8C-83A1-F6EECF244321}">
                <p14:modId xmlns:p14="http://schemas.microsoft.com/office/powerpoint/2010/main" val="2187419642"/>
              </p:ext>
            </p:extLst>
          </p:nvPr>
        </p:nvGraphicFramePr>
        <p:xfrm>
          <a:off x="1439253" y="4149080"/>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le 20">
            <a:extLst>
              <a:ext uri="{FF2B5EF4-FFF2-40B4-BE49-F238E27FC236}">
                <a16:creationId xmlns:a16="http://schemas.microsoft.com/office/drawing/2014/main" id="{FCD3EAF4-A6EE-429F-98B6-B267B9C47A1C}"/>
              </a:ext>
            </a:extLst>
          </p:cNvPr>
          <p:cNvGraphicFramePr>
            <a:graphicFrameLocks noGrp="1"/>
          </p:cNvGraphicFramePr>
          <p:nvPr>
            <p:extLst>
              <p:ext uri="{D42A27DB-BD31-4B8C-83A1-F6EECF244321}">
                <p14:modId xmlns:p14="http://schemas.microsoft.com/office/powerpoint/2010/main" val="4058128303"/>
              </p:ext>
            </p:extLst>
          </p:nvPr>
        </p:nvGraphicFramePr>
        <p:xfrm>
          <a:off x="6228184" y="4508679"/>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1</m:t>
                                    </m:r>
                                  </m:sub>
                                </m:sSub>
                              </m:oMath>
                            </m:oMathPara>
                          </a14:m>
                          <a:endParaRPr lang="en-US" sz="2400" b="0" baseline="-250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2</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3</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4</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5</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6</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7</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8</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𝑤</m:t>
                                    </m:r>
                                  </m:e>
                                  <m:sub>
                                    <m:r>
                                      <a:rPr lang="en-US" sz="2400" b="0" i="1" dirty="0" smtClean="0">
                                        <a:solidFill>
                                          <a:schemeClr val="tx1"/>
                                        </a:solidFill>
                                        <a:latin typeface="Cambria Math" panose="02040503050406030204" pitchFamily="18" charset="0"/>
                                      </a:rPr>
                                      <m:t>9</m:t>
                                    </m:r>
                                  </m:sub>
                                </m:sSub>
                              </m:oMath>
                            </m:oMathPara>
                          </a14:m>
                          <a:endParaRPr lang="en-US" sz="24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5" name="Table 24">
                <a:extLst>
                  <a:ext uri="{FF2B5EF4-FFF2-40B4-BE49-F238E27FC236}">
                    <a16:creationId xmlns:a16="http://schemas.microsoft.com/office/drawing/2014/main" id="{A9BD9534-8E0E-4D2E-904B-A5218C966419}"/>
                  </a:ext>
                </a:extLst>
              </p:cNvPr>
              <p:cNvGraphicFramePr>
                <a:graphicFrameLocks noGrp="1"/>
              </p:cNvGraphicFramePr>
              <p:nvPr>
                <p:extLst>
                  <p:ext uri="{D42A27DB-BD31-4B8C-83A1-F6EECF244321}">
                    <p14:modId xmlns:p14="http://schemas.microsoft.com/office/powerpoint/2010/main" val="1676607995"/>
                  </p:ext>
                </p:extLst>
              </p:nvPr>
            </p:nvGraphicFramePr>
            <p:xfrm>
              <a:off x="4423910" y="4746831"/>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515" r="-204545"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515" r="-101493" b="-2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515" r="-3030" b="-212121"/>
                          </a:stretch>
                        </a:blipFill>
                      </a:tcPr>
                    </a:tc>
                    <a:extLst>
                      <a:ext uri="{0D108BD9-81ED-4DB2-BD59-A6C34878D82A}">
                        <a16:rowId xmlns:a16="http://schemas.microsoft.com/office/drawing/2014/main" val="10000"/>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101515" r="-204545"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1515" r="-101493" b="-1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101515" r="-3030" b="-112121"/>
                          </a:stretch>
                        </a:blipFill>
                      </a:tcPr>
                    </a:tc>
                    <a:extLst>
                      <a:ext uri="{0D108BD9-81ED-4DB2-BD59-A6C34878D82A}">
                        <a16:rowId xmlns:a16="http://schemas.microsoft.com/office/drawing/2014/main" val="10001"/>
                      </a:ext>
                    </a:extLst>
                  </a:tr>
                  <a:tr h="400246">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5" t="-201515" r="-204545"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515" r="-101493" b="-12121"/>
                          </a:stretch>
                        </a:blipFill>
                      </a:tcPr>
                    </a:tc>
                    <a:tc>
                      <a:txBody>
                        <a:bodyPr/>
                        <a:lstStyle/>
                        <a:p>
                          <a:endParaRPr lang="en-SE"/>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3030" t="-201515" r="-3030" b="-12121"/>
                          </a:stretch>
                        </a:blipFill>
                      </a:tcPr>
                    </a:tc>
                    <a:extLst>
                      <a:ext uri="{0D108BD9-81ED-4DB2-BD59-A6C34878D82A}">
                        <a16:rowId xmlns:a16="http://schemas.microsoft.com/office/drawing/2014/main" val="10002"/>
                      </a:ext>
                    </a:extLst>
                  </a:tr>
                </a:tbl>
              </a:graphicData>
            </a:graphic>
          </p:graphicFrame>
        </mc:Fallback>
      </mc:AlternateContent>
      <p:sp>
        <p:nvSpPr>
          <p:cNvPr id="41" name="Content Placeholder 2">
            <a:extLst>
              <a:ext uri="{FF2B5EF4-FFF2-40B4-BE49-F238E27FC236}">
                <a16:creationId xmlns:a16="http://schemas.microsoft.com/office/drawing/2014/main" id="{2E293388-2A24-439B-8A98-B2F8D802E07B}"/>
              </a:ext>
            </a:extLst>
          </p:cNvPr>
          <p:cNvSpPr>
            <a:spLocks noGrp="1"/>
          </p:cNvSpPr>
          <p:nvPr>
            <p:ph idx="1"/>
          </p:nvPr>
        </p:nvSpPr>
        <p:spPr>
          <a:xfrm>
            <a:off x="457200" y="1295400"/>
            <a:ext cx="8229600" cy="2709664"/>
          </a:xfrm>
        </p:spPr>
        <p:txBody>
          <a:bodyPr>
            <a:normAutofit fontScale="92500" lnSpcReduction="20000"/>
          </a:bodyPr>
          <a:lstStyle/>
          <a:p>
            <a:r>
              <a:rPr lang="en-US" sz="3200" dirty="0"/>
              <a:t>Instead of hand-crafted filters in classic CV, why not learn custom convolutional filters from data by supervised learning?</a:t>
            </a:r>
          </a:p>
          <a:p>
            <a:pPr lvl="1"/>
            <a:r>
              <a:rPr lang="en-US" dirty="0"/>
              <a:t>For easy tasks like edge detection, learning may recover filters similar to hand-crafted ones. </a:t>
            </a:r>
          </a:p>
          <a:p>
            <a:pPr lvl="1"/>
            <a:r>
              <a:rPr lang="en-US" dirty="0"/>
              <a:t>For difficult CV tasks, learning is essential to achieving good results</a:t>
            </a:r>
            <a:endParaRPr lang="en-SE" dirty="0"/>
          </a:p>
        </p:txBody>
      </p:sp>
    </p:spTree>
    <p:extLst>
      <p:ext uri="{BB962C8B-B14F-4D97-AF65-F5344CB8AC3E}">
        <p14:creationId xmlns:p14="http://schemas.microsoft.com/office/powerpoint/2010/main" val="57106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5565</TotalTime>
  <Words>8058</Words>
  <Application>Microsoft Office PowerPoint</Application>
  <PresentationFormat>On-screen Show (4:3)</PresentationFormat>
  <Paragraphs>1250</Paragraphs>
  <Slides>87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Roboto</vt:lpstr>
      <vt:lpstr>Arial</vt:lpstr>
      <vt:lpstr>Calibri</vt:lpstr>
      <vt:lpstr>Cambria Math</vt:lpstr>
      <vt:lpstr>Century Schoolbook</vt:lpstr>
      <vt:lpstr>Courier New</vt:lpstr>
      <vt:lpstr>Times New Roman</vt:lpstr>
      <vt:lpstr>Default Design</vt:lpstr>
      <vt:lpstr>L4.1 CNNs and RNNs</vt:lpstr>
      <vt:lpstr>Outline</vt:lpstr>
      <vt:lpstr>Classic Computer Vision</vt:lpstr>
      <vt:lpstr>Input Image Encoding</vt:lpstr>
      <vt:lpstr>Filters/Kernels in Computer Vision</vt:lpstr>
      <vt:lpstr>A Filter for Vertical Edge Detection</vt:lpstr>
      <vt:lpstr>Sobel Filter for Vertical Edge Detection</vt:lpstr>
      <vt:lpstr>Common Filters in CV</vt:lpstr>
      <vt:lpstr>Machine Learning Meets CV</vt:lpstr>
      <vt:lpstr>Convolutional Neural Networks (CNN)</vt:lpstr>
      <vt:lpstr>Receptive Field and Parameter Sharing</vt:lpstr>
      <vt:lpstr>Convolution Operation</vt:lpstr>
      <vt:lpstr>PowerPoint Presentation</vt:lpstr>
      <vt:lpstr>Stacked Activation Maps</vt:lpstr>
      <vt:lpstr>Activation Maps Illustration</vt:lpstr>
      <vt:lpstr>Concrete Example: 3 Filters</vt:lpstr>
      <vt:lpstr>Convolution of a Filter on RGB Image w. 3 Channels</vt:lpstr>
      <vt:lpstr>Convolution of 2 Filters on RGB Image w. 3 Channels</vt:lpstr>
      <vt:lpstr>Convolution Example 1</vt:lpstr>
      <vt:lpstr>Convolution Example 2</vt:lpstr>
      <vt:lpstr>Convolution Example 2: Filters and Input Image</vt:lpstr>
      <vt:lpstr>Convolution Example 2: Output</vt:lpstr>
      <vt:lpstr>Filters and Activation Maps Example</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Pointwise Convolution with 1×1 Filter</vt:lpstr>
      <vt:lpstr>1×1 Filter Example</vt:lpstr>
      <vt:lpstr>Dilated Convolution</vt:lpstr>
      <vt:lpstr>3D Convolution</vt:lpstr>
      <vt:lpstr>Converting Convolution to Matrix Multiplication</vt:lpstr>
      <vt:lpstr>Outline</vt:lpstr>
      <vt:lpstr>Typical CNN Architecture</vt:lpstr>
      <vt:lpstr>Feature Hierarchy</vt:lpstr>
      <vt:lpstr>Pooling (Sub-Sampling) Layer</vt:lpstr>
      <vt:lpstr>Max Pooling w. Examples</vt:lpstr>
      <vt:lpstr>Overlapping Pooling</vt:lpstr>
      <vt:lpstr>FC Layer</vt:lpstr>
      <vt:lpstr>No. Params in Each Layer </vt:lpstr>
      <vt:lpstr>Fully-Connected NN vs. CNN </vt:lpstr>
      <vt:lpstr>Outline</vt:lpstr>
      <vt:lpstr>LeNet-5</vt:lpstr>
      <vt:lpstr>LeNet-5 Details</vt:lpstr>
      <vt:lpstr>AlexNet [Krizhevsky et al. 2012] </vt:lpstr>
      <vt:lpstr>VGGNet [Simonyan 2014] (the best performing variant VGG-16)</vt:lpstr>
      <vt:lpstr>VGG-16 Details</vt:lpstr>
      <vt:lpstr>Stacked 3×3 CONV Layers</vt:lpstr>
      <vt:lpstr>VGGNet No. Params</vt:lpstr>
      <vt:lpstr>VGGNet Variants</vt:lpstr>
      <vt:lpstr>GoogLeNet [Szegedy et al., 2014]</vt:lpstr>
      <vt:lpstr>Inception Module</vt:lpstr>
      <vt:lpstr>PowerPoint Presentation</vt:lpstr>
      <vt:lpstr>GoogLeNet Size</vt:lpstr>
      <vt:lpstr>Xception [Chollet 2017] MobileNets [Howard et al. 2017] : Depthwise Separable Convolution</vt:lpstr>
      <vt:lpstr>Example: Regular Convolution</vt:lpstr>
      <vt:lpstr>Depthwise Separable Convolution Example</vt:lpstr>
      <vt:lpstr>Residual Networks (ResNet) [He et al. 2015]</vt:lpstr>
      <vt:lpstr>ResNet Skip Connection</vt:lpstr>
      <vt:lpstr>Consider a 3-layer Network</vt:lpstr>
      <vt:lpstr>ResNet is an Ensemble of Models</vt:lpstr>
      <vt:lpstr>Deeper Nets have Better Performance</vt:lpstr>
      <vt:lpstr>ResNet Training with Stochastic Depth</vt:lpstr>
      <vt:lpstr>ImageNet Large Scale Visual Recognition Challenge</vt:lpstr>
      <vt:lpstr>CNN Layer Patterns</vt:lpstr>
      <vt:lpstr>Layer Sizing Rules-of-Thumb</vt:lpstr>
      <vt:lpstr>Memory Size Considerations</vt:lpstr>
      <vt:lpstr>Transfer Learning</vt:lpstr>
      <vt:lpstr>Outline</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441</cp:revision>
  <dcterms:created xsi:type="dcterms:W3CDTF">2020-03-21T16:53:45Z</dcterms:created>
  <dcterms:modified xsi:type="dcterms:W3CDTF">2021-04-08T12:41:36Z</dcterms:modified>
</cp:coreProperties>
</file>